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5" r:id="rId13"/>
    <p:sldId id="266" r:id="rId14"/>
    <p:sldId id="267" r:id="rId15"/>
    <p:sldId id="268" r:id="rId16"/>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90" d="100"/>
          <a:sy n="90" d="100"/>
        </p:scale>
        <p:origin x="-1404"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3" name="6 Imagen" descr="big group of young peopl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5913"/>
            <a:ext cx="9175750" cy="744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7 Imagen" descr="aon_logo_white_larg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888" y="5208588"/>
            <a:ext cx="2817812" cy="164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467544" y="404664"/>
            <a:ext cx="7772400" cy="1470025"/>
          </a:xfrm>
        </p:spPr>
        <p:txBody>
          <a:bodyPr/>
          <a:lstStyle>
            <a:lvl1pPr algn="l">
              <a:defRPr sz="4400"/>
            </a:lvl1pPr>
          </a:lstStyle>
          <a:p>
            <a:r>
              <a:rPr lang="es-ES" smtClean="0"/>
              <a:t>Haga clic para modificar el estilo de título del patrón</a:t>
            </a:r>
            <a:endParaRPr lang="es-ES" dirty="0"/>
          </a:p>
        </p:txBody>
      </p:sp>
    </p:spTree>
    <p:extLst>
      <p:ext uri="{BB962C8B-B14F-4D97-AF65-F5344CB8AC3E}">
        <p14:creationId xmlns:p14="http://schemas.microsoft.com/office/powerpoint/2010/main" val="3745394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48A660FD-0452-4461-BD40-3A260006DEDC}" type="datetimeFigureOut">
              <a:rPr lang="es-ES"/>
              <a:pPr>
                <a:defRPr/>
              </a:pPr>
              <a:t>24/05/2013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54B9FD12-15E1-4422-BB84-B836C6E82DED}" type="slidenum">
              <a:rPr lang="es-ES"/>
              <a:pPr>
                <a:defRPr/>
              </a:pPr>
              <a:t>‹Nº›</a:t>
            </a:fld>
            <a:endParaRPr lang="es-ES"/>
          </a:p>
        </p:txBody>
      </p:sp>
    </p:spTree>
    <p:extLst>
      <p:ext uri="{BB962C8B-B14F-4D97-AF65-F5344CB8AC3E}">
        <p14:creationId xmlns:p14="http://schemas.microsoft.com/office/powerpoint/2010/main" val="2973937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A97215CD-6E24-4799-B558-FECB12BD9269}" type="datetimeFigureOut">
              <a:rPr lang="es-ES"/>
              <a:pPr>
                <a:defRPr/>
              </a:pPr>
              <a:t>24/05/2013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E471F746-7AA8-4F95-A051-759EE030C720}" type="slidenum">
              <a:rPr lang="es-ES"/>
              <a:pPr>
                <a:defRPr/>
              </a:pPr>
              <a:t>‹Nº›</a:t>
            </a:fld>
            <a:endParaRPr lang="es-ES"/>
          </a:p>
        </p:txBody>
      </p:sp>
    </p:spTree>
    <p:extLst>
      <p:ext uri="{BB962C8B-B14F-4D97-AF65-F5344CB8AC3E}">
        <p14:creationId xmlns:p14="http://schemas.microsoft.com/office/powerpoint/2010/main" val="2307420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3 Rectángulo"/>
          <p:cNvSpPr/>
          <p:nvPr/>
        </p:nvSpPr>
        <p:spPr>
          <a:xfrm>
            <a:off x="0" y="6381750"/>
            <a:ext cx="9144000" cy="4762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cxnSp>
        <p:nvCxnSpPr>
          <p:cNvPr id="5" name="4 Conector recto"/>
          <p:cNvCxnSpPr/>
          <p:nvPr/>
        </p:nvCxnSpPr>
        <p:spPr>
          <a:xfrm rot="10800000" flipH="1">
            <a:off x="457200" y="1123950"/>
            <a:ext cx="8229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8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5399088"/>
            <a:ext cx="1871663"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lvl1pPr algn="l">
              <a:defRPr>
                <a:solidFill>
                  <a:srgbClr val="FF0000"/>
                </a:solidFill>
              </a:defRPr>
            </a:lvl1pPr>
          </a:lstStyle>
          <a:p>
            <a:r>
              <a:rPr lang="es-ES"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210D2A91-F0E4-40D9-9798-B0EB8E9175B1}" type="datetimeFigureOut">
              <a:rPr lang="es-ES"/>
              <a:pPr>
                <a:defRPr/>
              </a:pPr>
              <a:t>24/05/2013</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95353AF1-8A11-4A32-820B-7ED4A164065F}" type="slidenum">
              <a:rPr lang="es-ES"/>
              <a:pPr>
                <a:defRPr/>
              </a:pPr>
              <a:t>‹Nº›</a:t>
            </a:fld>
            <a:endParaRPr lang="es-ES"/>
          </a:p>
        </p:txBody>
      </p:sp>
    </p:spTree>
    <p:extLst>
      <p:ext uri="{BB962C8B-B14F-4D97-AF65-F5344CB8AC3E}">
        <p14:creationId xmlns:p14="http://schemas.microsoft.com/office/powerpoint/2010/main" val="1882463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EA8EB0DC-25E2-4B9C-A352-720FF974FC09}" type="datetimeFigureOut">
              <a:rPr lang="es-ES"/>
              <a:pPr>
                <a:defRPr/>
              </a:pPr>
              <a:t>24/05/2013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60F301C8-E96B-4A54-83AD-F0AE47F1711C}" type="slidenum">
              <a:rPr lang="es-ES"/>
              <a:pPr>
                <a:defRPr/>
              </a:pPr>
              <a:t>‹Nº›</a:t>
            </a:fld>
            <a:endParaRPr lang="es-ES"/>
          </a:p>
        </p:txBody>
      </p:sp>
    </p:spTree>
    <p:extLst>
      <p:ext uri="{BB962C8B-B14F-4D97-AF65-F5344CB8AC3E}">
        <p14:creationId xmlns:p14="http://schemas.microsoft.com/office/powerpoint/2010/main" val="2657976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CEEB4B9C-6F9B-4F44-B729-A22E6FEAC8E9}" type="datetimeFigureOut">
              <a:rPr lang="es-ES"/>
              <a:pPr>
                <a:defRPr/>
              </a:pPr>
              <a:t>24/05/2013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91944B06-ADE6-4CCC-97D9-0BE4E2D37EC4}" type="slidenum">
              <a:rPr lang="es-ES"/>
              <a:pPr>
                <a:defRPr/>
              </a:pPr>
              <a:t>‹Nº›</a:t>
            </a:fld>
            <a:endParaRPr lang="es-ES"/>
          </a:p>
        </p:txBody>
      </p:sp>
    </p:spTree>
    <p:extLst>
      <p:ext uri="{BB962C8B-B14F-4D97-AF65-F5344CB8AC3E}">
        <p14:creationId xmlns:p14="http://schemas.microsoft.com/office/powerpoint/2010/main" val="3569566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925ED29C-C211-4A19-9F08-EFF5056AE9BF}" type="datetimeFigureOut">
              <a:rPr lang="es-ES"/>
              <a:pPr>
                <a:defRPr/>
              </a:pPr>
              <a:t>24/05/2013</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420B9450-0635-4302-B061-2E5C22AA82C7}" type="slidenum">
              <a:rPr lang="es-ES"/>
              <a:pPr>
                <a:defRPr/>
              </a:pPr>
              <a:t>‹Nº›</a:t>
            </a:fld>
            <a:endParaRPr lang="es-ES"/>
          </a:p>
        </p:txBody>
      </p:sp>
    </p:spTree>
    <p:extLst>
      <p:ext uri="{BB962C8B-B14F-4D97-AF65-F5344CB8AC3E}">
        <p14:creationId xmlns:p14="http://schemas.microsoft.com/office/powerpoint/2010/main" val="4222704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5B28E5D7-67A7-451A-A80F-1C1C96F64132}" type="datetimeFigureOut">
              <a:rPr lang="es-ES"/>
              <a:pPr>
                <a:defRPr/>
              </a:pPr>
              <a:t>24/05/2013</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14B28739-D450-4265-BADA-202BD1FB1AD4}" type="slidenum">
              <a:rPr lang="es-ES"/>
              <a:pPr>
                <a:defRPr/>
              </a:pPr>
              <a:t>‹Nº›</a:t>
            </a:fld>
            <a:endParaRPr lang="es-ES"/>
          </a:p>
        </p:txBody>
      </p:sp>
    </p:spTree>
    <p:extLst>
      <p:ext uri="{BB962C8B-B14F-4D97-AF65-F5344CB8AC3E}">
        <p14:creationId xmlns:p14="http://schemas.microsoft.com/office/powerpoint/2010/main" val="986118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71D16680-4CA6-42F8-A4C0-0411E56E5D39}" type="datetimeFigureOut">
              <a:rPr lang="es-ES"/>
              <a:pPr>
                <a:defRPr/>
              </a:pPr>
              <a:t>24/05/2013</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81B2763C-BA10-4B00-918F-FC1B875D0112}" type="slidenum">
              <a:rPr lang="es-ES"/>
              <a:pPr>
                <a:defRPr/>
              </a:pPr>
              <a:t>‹Nº›</a:t>
            </a:fld>
            <a:endParaRPr lang="es-ES"/>
          </a:p>
        </p:txBody>
      </p:sp>
    </p:spTree>
    <p:extLst>
      <p:ext uri="{BB962C8B-B14F-4D97-AF65-F5344CB8AC3E}">
        <p14:creationId xmlns:p14="http://schemas.microsoft.com/office/powerpoint/2010/main" val="956744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9A67AD0-60F7-41BF-808A-4A2288379556}" type="datetimeFigureOut">
              <a:rPr lang="es-ES"/>
              <a:pPr>
                <a:defRPr/>
              </a:pPr>
              <a:t>24/05/2013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EA93BABB-D677-4BA7-B093-606593176282}" type="slidenum">
              <a:rPr lang="es-ES"/>
              <a:pPr>
                <a:defRPr/>
              </a:pPr>
              <a:t>‹Nº›</a:t>
            </a:fld>
            <a:endParaRPr lang="es-ES"/>
          </a:p>
        </p:txBody>
      </p:sp>
    </p:spTree>
    <p:extLst>
      <p:ext uri="{BB962C8B-B14F-4D97-AF65-F5344CB8AC3E}">
        <p14:creationId xmlns:p14="http://schemas.microsoft.com/office/powerpoint/2010/main" val="3975913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C8C0D213-92BD-464A-A3B9-63C7C503F773}" type="datetimeFigureOut">
              <a:rPr lang="es-ES"/>
              <a:pPr>
                <a:defRPr/>
              </a:pPr>
              <a:t>24/05/2013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76944F2E-A5C5-4AE2-ADDE-628ECE8C7AC5}" type="slidenum">
              <a:rPr lang="es-ES"/>
              <a:pPr>
                <a:defRPr/>
              </a:pPr>
              <a:t>‹Nº›</a:t>
            </a:fld>
            <a:endParaRPr lang="es-ES"/>
          </a:p>
        </p:txBody>
      </p:sp>
    </p:spTree>
    <p:extLst>
      <p:ext uri="{BB962C8B-B14F-4D97-AF65-F5344CB8AC3E}">
        <p14:creationId xmlns:p14="http://schemas.microsoft.com/office/powerpoint/2010/main" val="3274608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B7EB0A1-834B-4FB6-BC9A-F7EF75F4B305}" type="datetimeFigureOut">
              <a:rPr lang="es-ES"/>
              <a:pPr>
                <a:defRPr/>
              </a:pPr>
              <a:t>24/05/2013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39706E6-D901-4859-A358-30B713C653C6}"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ctrTitle"/>
          </p:nvPr>
        </p:nvSpPr>
        <p:spPr>
          <a:xfrm>
            <a:off x="323850" y="115888"/>
            <a:ext cx="7772400" cy="1470025"/>
          </a:xfrm>
        </p:spPr>
        <p:txBody>
          <a:bodyPr/>
          <a:lstStyle/>
          <a:p>
            <a:r>
              <a:rPr lang="es-CO" smtClean="0">
                <a:solidFill>
                  <a:srgbClr val="FFFFCC"/>
                </a:solidFill>
              </a:rPr>
              <a:t>Responsabilidad Social 2012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a:spLocks noGrp="1"/>
          </p:cNvSpPr>
          <p:nvPr>
            <p:ph type="title"/>
          </p:nvPr>
        </p:nvSpPr>
        <p:spPr>
          <a:xfrm>
            <a:off x="457200" y="53975"/>
            <a:ext cx="8229600" cy="1143000"/>
          </a:xfrm>
        </p:spPr>
        <p:txBody>
          <a:bodyPr/>
          <a:lstStyle/>
          <a:p>
            <a:r>
              <a:rPr lang="es-CO" sz="2800" b="1" smtClean="0"/>
              <a:t>Programa RSE - Aon Unión y Compromiso</a:t>
            </a:r>
            <a:r>
              <a:rPr lang="es-CO" sz="3600" b="1" smtClean="0"/>
              <a:t/>
            </a:r>
            <a:br>
              <a:rPr lang="es-CO" sz="3600" b="1" smtClean="0"/>
            </a:br>
            <a:r>
              <a:rPr lang="es-CO" sz="3600" b="1" smtClean="0">
                <a:latin typeface="Century Gothic" pitchFamily="34" charset="0"/>
              </a:rPr>
              <a:t>Actividades:</a:t>
            </a:r>
            <a:endParaRPr lang="es-CO" sz="3600" b="1" smtClean="0"/>
          </a:p>
        </p:txBody>
      </p:sp>
      <p:sp>
        <p:nvSpPr>
          <p:cNvPr id="13315" name="2 Marcador de contenido"/>
          <p:cNvSpPr>
            <a:spLocks noGrp="1"/>
          </p:cNvSpPr>
          <p:nvPr>
            <p:ph idx="1"/>
          </p:nvPr>
        </p:nvSpPr>
        <p:spPr>
          <a:xfrm>
            <a:off x="457200" y="1412875"/>
            <a:ext cx="8218488" cy="3960813"/>
          </a:xfrm>
        </p:spPr>
        <p:txBody>
          <a:bodyPr/>
          <a:lstStyle/>
          <a:p>
            <a:pPr>
              <a:buFont typeface="Wingdings" pitchFamily="2" charset="2"/>
              <a:buNone/>
            </a:pPr>
            <a:r>
              <a:rPr lang="es-CO" sz="2400" b="1" u="sng" smtClean="0">
                <a:solidFill>
                  <a:srgbClr val="00B0F0"/>
                </a:solidFill>
                <a:latin typeface="Century Gothic" pitchFamily="34" charset="0"/>
              </a:rPr>
              <a:t>Acciones en Pro de Medio Ambiente</a:t>
            </a:r>
          </a:p>
        </p:txBody>
      </p:sp>
      <p:sp>
        <p:nvSpPr>
          <p:cNvPr id="13316" name="1 Rectángulo"/>
          <p:cNvSpPr>
            <a:spLocks noChangeArrowheads="1"/>
          </p:cNvSpPr>
          <p:nvPr/>
        </p:nvSpPr>
        <p:spPr bwMode="auto">
          <a:xfrm>
            <a:off x="539750" y="2224088"/>
            <a:ext cx="5903913"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gn="just">
              <a:buFont typeface="Arial" charset="0"/>
              <a:buChar char="•"/>
            </a:pPr>
            <a:r>
              <a:rPr lang="es-CO" sz="1600">
                <a:latin typeface="Century Gothic" pitchFamily="34" charset="0"/>
              </a:rPr>
              <a:t>Con el equipo Aon Social se lanzaron campañas encaminadas a la toma de conciencia de los 490 empleados de Aon Colombia, en las cuales se mostraba el impacto de nuestros comportamientos en la contaminación y daño del medio ambiente. Este material se publicaba mensualmente en nuestro Boletín electrónico que se compartía con todos los empleados.</a:t>
            </a:r>
          </a:p>
          <a:p>
            <a:pPr marL="285750" indent="-285750" algn="just">
              <a:buFont typeface="Arial" charset="0"/>
              <a:buChar char="•"/>
            </a:pPr>
            <a:endParaRPr lang="es-CO" sz="1600">
              <a:latin typeface="Century Gothic" pitchFamily="34" charset="0"/>
            </a:endParaRPr>
          </a:p>
          <a:p>
            <a:pPr marL="285750" indent="-285750" algn="just">
              <a:buFont typeface="Arial" charset="0"/>
              <a:buChar char="•"/>
            </a:pPr>
            <a:r>
              <a:rPr lang="es-CO" sz="1600">
                <a:latin typeface="Century Gothic" pitchFamily="34" charset="0"/>
              </a:rPr>
              <a:t>Entrega de pocillos a los 490 empleados, con el logo del programa Aon Social, con el objeto de eliminar el consumo de vasos de tetrapack y contribuir así con la reducción de residuos no reciclables.</a:t>
            </a:r>
          </a:p>
        </p:txBody>
      </p:sp>
      <p:sp>
        <p:nvSpPr>
          <p:cNvPr id="13317" name="AutoShape 2" descr="https://mail-attachment.googleusercontent.com/attachment/?saduie=AG9B_P8_O-qFNei50lxke3eCWo6l&amp;attid=0.4&amp;disp=emb&amp;view=att&amp;th=13bf13d9d16a4b91"/>
          <p:cNvSpPr>
            <a:spLocks noChangeAspect="1" noChangeArrowheads="1"/>
          </p:cNvSpPr>
          <p:nvPr/>
        </p:nvSpPr>
        <p:spPr bwMode="auto">
          <a:xfrm>
            <a:off x="63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p>
        </p:txBody>
      </p:sp>
      <p:pic>
        <p:nvPicPr>
          <p:cNvPr id="13318" name="Picture 2"/>
          <p:cNvPicPr>
            <a:picLocks noChangeAspect="1" noChangeArrowheads="1"/>
          </p:cNvPicPr>
          <p:nvPr/>
        </p:nvPicPr>
        <p:blipFill>
          <a:blip r:embed="rId2">
            <a:extLst>
              <a:ext uri="{28A0092B-C50C-407E-A947-70E740481C1C}">
                <a14:useLocalDpi xmlns:a14="http://schemas.microsoft.com/office/drawing/2010/main" val="0"/>
              </a:ext>
            </a:extLst>
          </a:blip>
          <a:srcRect l="73669" t="2348" r="1743" b="61211"/>
          <a:stretch>
            <a:fillRect/>
          </a:stretch>
        </p:blipFill>
        <p:spPr bwMode="auto">
          <a:xfrm>
            <a:off x="6700838" y="2205038"/>
            <a:ext cx="1903412" cy="2116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a:xfrm>
            <a:off x="457200" y="53975"/>
            <a:ext cx="8229600" cy="1143000"/>
          </a:xfrm>
        </p:spPr>
        <p:txBody>
          <a:bodyPr/>
          <a:lstStyle/>
          <a:p>
            <a:r>
              <a:rPr lang="es-CO" sz="2800" b="1" smtClean="0"/>
              <a:t>Programa RSE - Aon Unión y Compromiso</a:t>
            </a:r>
            <a:r>
              <a:rPr lang="es-CO" sz="3600" b="1" smtClean="0"/>
              <a:t/>
            </a:r>
            <a:br>
              <a:rPr lang="es-CO" sz="3600" b="1" smtClean="0"/>
            </a:br>
            <a:r>
              <a:rPr lang="es-CO" sz="3600" b="1" smtClean="0">
                <a:latin typeface="Century Gothic" pitchFamily="34" charset="0"/>
              </a:rPr>
              <a:t>Actividades:</a:t>
            </a:r>
            <a:endParaRPr lang="es-CO" sz="3600" b="1" smtClean="0"/>
          </a:p>
        </p:txBody>
      </p:sp>
      <p:sp>
        <p:nvSpPr>
          <p:cNvPr id="5" name="2 Marcador de contenido"/>
          <p:cNvSpPr>
            <a:spLocks noGrp="1"/>
          </p:cNvSpPr>
          <p:nvPr>
            <p:ph idx="1"/>
          </p:nvPr>
        </p:nvSpPr>
        <p:spPr>
          <a:xfrm>
            <a:off x="457200" y="1196975"/>
            <a:ext cx="8218488" cy="3960813"/>
          </a:xfrm>
        </p:spPr>
        <p:txBody>
          <a:bodyPr/>
          <a:lstStyle/>
          <a:p>
            <a:pPr>
              <a:buFont typeface="Wingdings" pitchFamily="2" charset="2"/>
              <a:buNone/>
              <a:defRPr/>
            </a:pPr>
            <a:r>
              <a:rPr lang="es-CO" sz="2400" b="1" u="sng" dirty="0" smtClean="0">
                <a:solidFill>
                  <a:srgbClr val="00B0F0"/>
                </a:solidFill>
                <a:latin typeface="Century Gothic" pitchFamily="34" charset="0"/>
              </a:rPr>
              <a:t>Siembra de Árboles</a:t>
            </a:r>
          </a:p>
          <a:p>
            <a:pPr marL="0" indent="0" algn="just">
              <a:buFont typeface="Arial" charset="0"/>
              <a:buNone/>
              <a:defRPr/>
            </a:pPr>
            <a:r>
              <a:rPr lang="es-CO" sz="2400" dirty="0" smtClean="0">
                <a:latin typeface="Century Gothic" pitchFamily="34" charset="0"/>
              </a:rPr>
              <a:t>Organización Acción Verde</a:t>
            </a:r>
          </a:p>
        </p:txBody>
      </p:sp>
      <p:sp>
        <p:nvSpPr>
          <p:cNvPr id="14340" name="1 Rectángulo"/>
          <p:cNvSpPr>
            <a:spLocks noChangeArrowheads="1"/>
          </p:cNvSpPr>
          <p:nvPr/>
        </p:nvSpPr>
        <p:spPr bwMode="auto">
          <a:xfrm>
            <a:off x="5651500" y="2224088"/>
            <a:ext cx="3097213"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CO" sz="1600">
                <a:latin typeface="Century Gothic" pitchFamily="34" charset="0"/>
              </a:rPr>
              <a:t>Para el mes de octubre de 2012, con la participación de 140 niños, hijos de los empleados de Aon Colombia, a través de la Organización Acción Verde.</a:t>
            </a:r>
          </a:p>
          <a:p>
            <a:pPr algn="just"/>
            <a:endParaRPr lang="es-CO" sz="1600">
              <a:latin typeface="Century Gothic" pitchFamily="34" charset="0"/>
            </a:endParaRPr>
          </a:p>
          <a:p>
            <a:pPr algn="just"/>
            <a:r>
              <a:rPr lang="es-CO" sz="1600">
                <a:latin typeface="Century Gothic" pitchFamily="34" charset="0"/>
              </a:rPr>
              <a:t>Sembramos 110 árboles en la Reserva Natural de Encenillo y desarrollamos un taller de sensibilización frente al cambio climático con todos los niños. </a:t>
            </a:r>
          </a:p>
        </p:txBody>
      </p:sp>
      <p:sp>
        <p:nvSpPr>
          <p:cNvPr id="14341" name="AutoShape 2" descr="https://mail-attachment.googleusercontent.com/attachment/?saduie=AG9B_P8_O-qFNei50lxke3eCWo6l&amp;attid=0.4&amp;disp=emb&amp;view=att&amp;th=13bf13d9d16a4b91"/>
          <p:cNvSpPr>
            <a:spLocks noChangeAspect="1" noChangeArrowheads="1"/>
          </p:cNvSpPr>
          <p:nvPr/>
        </p:nvSpPr>
        <p:spPr bwMode="auto">
          <a:xfrm>
            <a:off x="63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p>
        </p:txBody>
      </p:sp>
      <p:pic>
        <p:nvPicPr>
          <p:cNvPr id="14342" name="Picture 2"/>
          <p:cNvPicPr>
            <a:picLocks noChangeAspect="1" noChangeArrowheads="1"/>
          </p:cNvPicPr>
          <p:nvPr/>
        </p:nvPicPr>
        <p:blipFill>
          <a:blip r:embed="rId2">
            <a:extLst>
              <a:ext uri="{28A0092B-C50C-407E-A947-70E740481C1C}">
                <a14:useLocalDpi xmlns:a14="http://schemas.microsoft.com/office/drawing/2010/main" val="0"/>
              </a:ext>
            </a:extLst>
          </a:blip>
          <a:srcRect l="2361" t="4668" r="2000" b="4832"/>
          <a:stretch>
            <a:fillRect/>
          </a:stretch>
        </p:blipFill>
        <p:spPr bwMode="auto">
          <a:xfrm>
            <a:off x="468313" y="2205038"/>
            <a:ext cx="4895850" cy="3475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a:xfrm>
            <a:off x="457200" y="115888"/>
            <a:ext cx="8229600" cy="1143000"/>
          </a:xfrm>
        </p:spPr>
        <p:txBody>
          <a:bodyPr/>
          <a:lstStyle/>
          <a:p>
            <a:r>
              <a:rPr lang="es-CO" sz="3600" b="1" smtClean="0"/>
              <a:t>Cada Vez Somos Más!</a:t>
            </a:r>
          </a:p>
        </p:txBody>
      </p:sp>
      <p:sp>
        <p:nvSpPr>
          <p:cNvPr id="15363" name="2 Marcador de contenido"/>
          <p:cNvSpPr>
            <a:spLocks noGrp="1"/>
          </p:cNvSpPr>
          <p:nvPr>
            <p:ph idx="1"/>
          </p:nvPr>
        </p:nvSpPr>
        <p:spPr/>
        <p:txBody>
          <a:bodyPr/>
          <a:lstStyle/>
          <a:p>
            <a:pPr marL="0" indent="0" algn="just">
              <a:buFont typeface="Arial" charset="0"/>
              <a:buNone/>
            </a:pPr>
            <a:r>
              <a:rPr lang="es-CO" sz="2000" dirty="0" smtClean="0">
                <a:latin typeface="Century Gothic" pitchFamily="34" charset="0"/>
              </a:rPr>
              <a:t>Con el apoyo obtenido por la Compañía, sus directivos y todos los empleados en las diferentes iniciativas del Programa </a:t>
            </a:r>
            <a:r>
              <a:rPr lang="es-CO" sz="2000" dirty="0" err="1" smtClean="0">
                <a:latin typeface="Century Gothic" pitchFamily="34" charset="0"/>
              </a:rPr>
              <a:t>Aon</a:t>
            </a:r>
            <a:r>
              <a:rPr lang="es-CO" sz="2000" dirty="0" smtClean="0">
                <a:latin typeface="Century Gothic" pitchFamily="34" charset="0"/>
              </a:rPr>
              <a:t> Social, se demuestra la toma de conciencia y la sensibilización de los todos por apoyar a las comunidades menos favorecidas y cambiar su actitud frente al cambio climático. </a:t>
            </a:r>
          </a:p>
          <a:p>
            <a:pPr marL="0" indent="0" algn="just">
              <a:buFont typeface="Arial" charset="0"/>
              <a:buNone/>
            </a:pPr>
            <a:endParaRPr lang="es-CO" sz="2000" dirty="0" smtClean="0">
              <a:latin typeface="Century Gothic" pitchFamily="34" charset="0"/>
            </a:endParaRPr>
          </a:p>
          <a:p>
            <a:pPr marL="0" indent="0" algn="just">
              <a:buFont typeface="Arial" charset="0"/>
              <a:buNone/>
            </a:pPr>
            <a:r>
              <a:rPr lang="es-CO" sz="2000" dirty="0" smtClean="0">
                <a:latin typeface="Century Gothic" pitchFamily="34" charset="0"/>
              </a:rPr>
              <a:t>Se percibe como actividad tras actividad, los empleados entregaban </a:t>
            </a:r>
            <a:r>
              <a:rPr lang="es-CO" sz="2000" smtClean="0">
                <a:latin typeface="Century Gothic" pitchFamily="34" charset="0"/>
              </a:rPr>
              <a:t>recursos económicos, tiempo </a:t>
            </a:r>
            <a:r>
              <a:rPr lang="es-CO" sz="2000" dirty="0" smtClean="0">
                <a:latin typeface="Century Gothic" pitchFamily="34" charset="0"/>
              </a:rPr>
              <a:t>y realmente cambiaban comportamientos encaminados a reducir los residuos y hacer un mejor aprovechamiento de los recursos naturales.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p:txBody>
          <a:bodyPr/>
          <a:lstStyle/>
          <a:p>
            <a:r>
              <a:rPr lang="es-CO" sz="3600" b="1" smtClean="0"/>
              <a:t>Objetivo del Reporte</a:t>
            </a:r>
          </a:p>
        </p:txBody>
      </p:sp>
      <p:sp>
        <p:nvSpPr>
          <p:cNvPr id="5123" name="2 Marcador de contenido"/>
          <p:cNvSpPr>
            <a:spLocks noGrp="1"/>
          </p:cNvSpPr>
          <p:nvPr>
            <p:ph idx="1"/>
          </p:nvPr>
        </p:nvSpPr>
        <p:spPr/>
        <p:txBody>
          <a:bodyPr/>
          <a:lstStyle/>
          <a:p>
            <a:pPr marL="0" indent="0" algn="just">
              <a:buNone/>
            </a:pPr>
            <a:r>
              <a:rPr lang="es-CO" sz="2800" dirty="0" smtClean="0"/>
              <a:t>Presentar las iniciativas desarrolladas con comunidades, empleados y sus familias en materia de responsabilidad social, durante el 2012.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p:txBody>
          <a:bodyPr/>
          <a:lstStyle/>
          <a:p>
            <a:r>
              <a:rPr lang="es-CO" sz="3600" b="1" smtClean="0"/>
              <a:t>Programa RSE - Aon Unión y Compromiso</a:t>
            </a:r>
          </a:p>
        </p:txBody>
      </p:sp>
      <p:sp>
        <p:nvSpPr>
          <p:cNvPr id="5" name="2 Marcador de contenido"/>
          <p:cNvSpPr>
            <a:spLocks noGrp="1"/>
          </p:cNvSpPr>
          <p:nvPr>
            <p:ph idx="1"/>
          </p:nvPr>
        </p:nvSpPr>
        <p:spPr>
          <a:xfrm>
            <a:off x="457200" y="1555750"/>
            <a:ext cx="7859713" cy="3960813"/>
          </a:xfrm>
        </p:spPr>
        <p:txBody>
          <a:bodyPr/>
          <a:lstStyle/>
          <a:p>
            <a:pPr>
              <a:buFont typeface="Wingdings" pitchFamily="2" charset="2"/>
              <a:buNone/>
              <a:defRPr/>
            </a:pPr>
            <a:r>
              <a:rPr lang="es-CO" b="1" dirty="0" smtClean="0">
                <a:latin typeface="Century Gothic" pitchFamily="34" charset="0"/>
              </a:rPr>
              <a:t>Propósitos</a:t>
            </a:r>
          </a:p>
          <a:p>
            <a:pPr>
              <a:buFont typeface="Wingdings" pitchFamily="2" charset="2"/>
              <a:buNone/>
              <a:defRPr/>
            </a:pPr>
            <a:r>
              <a:rPr lang="es-CO" b="1" dirty="0" smtClean="0">
                <a:latin typeface="Century Gothic" pitchFamily="34" charset="0"/>
              </a:rPr>
              <a:t> </a:t>
            </a:r>
          </a:p>
          <a:p>
            <a:pPr marL="354013" indent="-354013" algn="just">
              <a:buFont typeface="Arial" charset="0"/>
              <a:buNone/>
              <a:defRPr/>
            </a:pPr>
            <a:r>
              <a:rPr lang="es-CO" sz="2400" dirty="0" smtClean="0">
                <a:latin typeface="Century Gothic" pitchFamily="34" charset="0"/>
              </a:rPr>
              <a:t>-	</a:t>
            </a:r>
            <a:r>
              <a:rPr lang="es-CO" sz="2000" dirty="0" smtClean="0">
                <a:latin typeface="Century Gothic" pitchFamily="34" charset="0"/>
              </a:rPr>
              <a:t>Realizar actividades incluyentes para aunar esfuerzos compañía – empleados y así impactar positivamente en comunidades vulnerables y cambio climático.</a:t>
            </a:r>
          </a:p>
          <a:p>
            <a:pPr marL="354013" indent="-354013" algn="just">
              <a:buFont typeface="Arial" charset="0"/>
              <a:buNone/>
              <a:defRPr/>
            </a:pPr>
            <a:r>
              <a:rPr lang="es-CO" sz="2000" dirty="0" smtClean="0">
                <a:latin typeface="Century Gothic" pitchFamily="34" charset="0"/>
              </a:rPr>
              <a:t>- 	Lograr un cambio de actitud de los empleados y sus familias frente a su disposición para ayudar a las comunidades menos favorecidas y contribuir con sus acciones en la mejora del medio ambiente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a:xfrm>
            <a:off x="457200" y="53975"/>
            <a:ext cx="8229600" cy="1143000"/>
          </a:xfrm>
        </p:spPr>
        <p:txBody>
          <a:bodyPr/>
          <a:lstStyle/>
          <a:p>
            <a:r>
              <a:rPr lang="es-CO" sz="2800" b="1" smtClean="0"/>
              <a:t>Programa RSE - Aon Unión y Compromiso</a:t>
            </a:r>
            <a:r>
              <a:rPr lang="es-CO" sz="3600" b="1" smtClean="0"/>
              <a:t/>
            </a:r>
            <a:br>
              <a:rPr lang="es-CO" sz="3600" b="1" smtClean="0"/>
            </a:br>
            <a:r>
              <a:rPr lang="es-CO" sz="3600" b="1" smtClean="0">
                <a:latin typeface="Century Gothic" pitchFamily="34" charset="0"/>
              </a:rPr>
              <a:t>Actividades:</a:t>
            </a:r>
            <a:endParaRPr lang="es-CO" sz="3600" b="1" smtClean="0"/>
          </a:p>
        </p:txBody>
      </p:sp>
      <p:sp>
        <p:nvSpPr>
          <p:cNvPr id="5" name="2 Marcador de contenido"/>
          <p:cNvSpPr>
            <a:spLocks noGrp="1"/>
          </p:cNvSpPr>
          <p:nvPr>
            <p:ph idx="1"/>
          </p:nvPr>
        </p:nvSpPr>
        <p:spPr>
          <a:xfrm>
            <a:off x="457200" y="1412875"/>
            <a:ext cx="8218488" cy="3960813"/>
          </a:xfrm>
        </p:spPr>
        <p:txBody>
          <a:bodyPr/>
          <a:lstStyle/>
          <a:p>
            <a:pPr>
              <a:buFont typeface="Wingdings" pitchFamily="2" charset="2"/>
              <a:buNone/>
              <a:defRPr/>
            </a:pPr>
            <a:r>
              <a:rPr lang="es-CO" sz="2400" b="1" u="sng" dirty="0" smtClean="0">
                <a:solidFill>
                  <a:srgbClr val="00B0F0"/>
                </a:solidFill>
                <a:latin typeface="Century Gothic" pitchFamily="34" charset="0"/>
              </a:rPr>
              <a:t>Donación de Computadores</a:t>
            </a:r>
          </a:p>
          <a:p>
            <a:pPr marL="0" indent="0" algn="just">
              <a:buFont typeface="Arial" charset="0"/>
              <a:buNone/>
              <a:defRPr/>
            </a:pPr>
            <a:r>
              <a:rPr lang="es-CO" sz="2400" dirty="0" smtClean="0">
                <a:latin typeface="Century Gothic" pitchFamily="34" charset="0"/>
              </a:rPr>
              <a:t>Entregamos 90 equipos a la Fundación Computadores para Educar</a:t>
            </a:r>
          </a:p>
          <a:p>
            <a:pPr marL="0" indent="0" algn="just">
              <a:buFont typeface="Arial" charset="0"/>
              <a:buNone/>
              <a:defRPr/>
            </a:pPr>
            <a:endParaRPr lang="es-CO" sz="2400" dirty="0" smtClean="0">
              <a:latin typeface="Century Gothic" pitchFamily="34" charset="0"/>
            </a:endParaRPr>
          </a:p>
        </p:txBody>
      </p:sp>
      <p:pic>
        <p:nvPicPr>
          <p:cNvPr id="7172" name="Picture 2" descr="C:\Users\mariaforero\AppData\Local\Microsoft\Windows\Temporary Internet Files\Content.Outlook\EDF06SN8\donacion computadores.jpg"/>
          <p:cNvPicPr>
            <a:picLocks noChangeAspect="1" noChangeArrowheads="1"/>
          </p:cNvPicPr>
          <p:nvPr/>
        </p:nvPicPr>
        <p:blipFill>
          <a:blip r:embed="rId2">
            <a:extLst>
              <a:ext uri="{28A0092B-C50C-407E-A947-70E740481C1C}">
                <a14:useLocalDpi xmlns:a14="http://schemas.microsoft.com/office/drawing/2010/main" val="0"/>
              </a:ext>
            </a:extLst>
          </a:blip>
          <a:srcRect l="21007" t="22287" r="12494" b="10320"/>
          <a:stretch>
            <a:fillRect/>
          </a:stretch>
        </p:blipFill>
        <p:spPr bwMode="auto">
          <a:xfrm>
            <a:off x="684213" y="2924175"/>
            <a:ext cx="3411537"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1 Rectángulo"/>
          <p:cNvSpPr>
            <a:spLocks noChangeArrowheads="1"/>
          </p:cNvSpPr>
          <p:nvPr/>
        </p:nvSpPr>
        <p:spPr bwMode="auto">
          <a:xfrm>
            <a:off x="4284663" y="2924175"/>
            <a:ext cx="424815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CO" sz="1600">
                <a:latin typeface="Century Gothic" pitchFamily="34" charset="0"/>
              </a:rPr>
              <a:t>Con el propósito dotar a las escuelas de escasos recursos de computadores para que los niños puedan apoyar sus estudios con las tecnologías de información. Estos equipos se donaron a partir de la renovación de computadores que hizo para algunos empleados, la entrega se realizó directamente un grupo de empleados a la Fundación, en el mes de Febrero.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a:xfrm>
            <a:off x="457200" y="53975"/>
            <a:ext cx="8229600" cy="1143000"/>
          </a:xfrm>
        </p:spPr>
        <p:txBody>
          <a:bodyPr/>
          <a:lstStyle/>
          <a:p>
            <a:r>
              <a:rPr lang="es-CO" sz="2800" b="1" smtClean="0"/>
              <a:t>Programa RSE - Aon Unión y Compromiso</a:t>
            </a:r>
            <a:r>
              <a:rPr lang="es-CO" sz="3600" b="1" smtClean="0"/>
              <a:t/>
            </a:r>
            <a:br>
              <a:rPr lang="es-CO" sz="3600" b="1" smtClean="0"/>
            </a:br>
            <a:r>
              <a:rPr lang="es-CO" sz="3600" b="1" smtClean="0">
                <a:latin typeface="Century Gothic" pitchFamily="34" charset="0"/>
              </a:rPr>
              <a:t>Actividades:</a:t>
            </a:r>
            <a:endParaRPr lang="es-CO" sz="3600" b="1" smtClean="0"/>
          </a:p>
        </p:txBody>
      </p:sp>
      <p:sp>
        <p:nvSpPr>
          <p:cNvPr id="5" name="2 Marcador de contenido"/>
          <p:cNvSpPr>
            <a:spLocks noGrp="1"/>
          </p:cNvSpPr>
          <p:nvPr>
            <p:ph idx="1"/>
          </p:nvPr>
        </p:nvSpPr>
        <p:spPr>
          <a:xfrm>
            <a:off x="457200" y="1196975"/>
            <a:ext cx="8218488" cy="3960813"/>
          </a:xfrm>
        </p:spPr>
        <p:txBody>
          <a:bodyPr/>
          <a:lstStyle/>
          <a:p>
            <a:pPr>
              <a:buFont typeface="Wingdings" pitchFamily="2" charset="2"/>
              <a:buNone/>
              <a:defRPr/>
            </a:pPr>
            <a:r>
              <a:rPr lang="es-CO" sz="2400" b="1" u="sng" dirty="0" smtClean="0">
                <a:solidFill>
                  <a:srgbClr val="00B0F0"/>
                </a:solidFill>
                <a:latin typeface="Century Gothic" pitchFamily="34" charset="0"/>
              </a:rPr>
              <a:t>Donación de Vivienda</a:t>
            </a:r>
          </a:p>
          <a:p>
            <a:pPr marL="0" indent="0" algn="just">
              <a:buFont typeface="Arial" charset="0"/>
              <a:buNone/>
              <a:defRPr/>
            </a:pPr>
            <a:r>
              <a:rPr lang="es-CO" sz="2400" dirty="0" smtClean="0">
                <a:latin typeface="Century Gothic" pitchFamily="34" charset="0"/>
              </a:rPr>
              <a:t>Donación de una vivienda para una Familia en estado de pobreza, a través de la Fundación Catalina Muñoz</a:t>
            </a:r>
          </a:p>
        </p:txBody>
      </p:sp>
      <p:sp>
        <p:nvSpPr>
          <p:cNvPr id="8196" name="1 Rectángulo"/>
          <p:cNvSpPr>
            <a:spLocks noChangeArrowheads="1"/>
          </p:cNvSpPr>
          <p:nvPr/>
        </p:nvSpPr>
        <p:spPr bwMode="auto">
          <a:xfrm>
            <a:off x="4500563" y="3065463"/>
            <a:ext cx="424815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CO" sz="1600">
                <a:latin typeface="Century Gothic" pitchFamily="34" charset="0"/>
              </a:rPr>
              <a:t>Contamos con la donación en dinero de más de 200 empleados y la compañía se unió duplicando estos recursos, con lo cual se lograron los fondos suficientes para la nueva casa. </a:t>
            </a:r>
          </a:p>
          <a:p>
            <a:pPr algn="just"/>
            <a:endParaRPr lang="es-CO" sz="1600">
              <a:latin typeface="Century Gothic" pitchFamily="34" charset="0"/>
            </a:endParaRPr>
          </a:p>
          <a:p>
            <a:pPr algn="just"/>
            <a:r>
              <a:rPr lang="es-CO" sz="1600">
                <a:latin typeface="Century Gothic" pitchFamily="34" charset="0"/>
              </a:rPr>
              <a:t>Adicionalmente un grupo de 16 empleados, en el mes de marzo, construyó con sus propias manos la vivienda.</a:t>
            </a:r>
          </a:p>
        </p:txBody>
      </p:sp>
      <p:sp>
        <p:nvSpPr>
          <p:cNvPr id="8197" name="AutoShape 2" descr="https://mail-attachment.googleusercontent.com/attachment/?saduie=AG9B_P8_O-qFNei50lxke3eCWo6l&amp;attid=0.4&amp;disp=emb&amp;view=att&amp;th=13bf13d9d16a4b91"/>
          <p:cNvSpPr>
            <a:spLocks noChangeAspect="1" noChangeArrowheads="1"/>
          </p:cNvSpPr>
          <p:nvPr/>
        </p:nvSpPr>
        <p:spPr bwMode="auto">
          <a:xfrm>
            <a:off x="63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p>
        </p:txBody>
      </p:sp>
      <p:pic>
        <p:nvPicPr>
          <p:cNvPr id="819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2911475"/>
            <a:ext cx="3960813" cy="2970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a:xfrm>
            <a:off x="457200" y="53975"/>
            <a:ext cx="8229600" cy="1143000"/>
          </a:xfrm>
        </p:spPr>
        <p:txBody>
          <a:bodyPr/>
          <a:lstStyle/>
          <a:p>
            <a:r>
              <a:rPr lang="es-CO" sz="2800" b="1" smtClean="0"/>
              <a:t>Programa RSE - Aon Unión y Compromiso</a:t>
            </a:r>
            <a:r>
              <a:rPr lang="es-CO" sz="3600" b="1" smtClean="0"/>
              <a:t/>
            </a:r>
            <a:br>
              <a:rPr lang="es-CO" sz="3600" b="1" smtClean="0"/>
            </a:br>
            <a:r>
              <a:rPr lang="es-CO" sz="3600" b="1" smtClean="0">
                <a:latin typeface="Century Gothic" pitchFamily="34" charset="0"/>
              </a:rPr>
              <a:t>Actividades:</a:t>
            </a:r>
            <a:endParaRPr lang="es-CO" sz="3600" b="1" smtClean="0"/>
          </a:p>
        </p:txBody>
      </p:sp>
      <p:sp>
        <p:nvSpPr>
          <p:cNvPr id="5" name="2 Marcador de contenido"/>
          <p:cNvSpPr>
            <a:spLocks noGrp="1"/>
          </p:cNvSpPr>
          <p:nvPr>
            <p:ph idx="1"/>
          </p:nvPr>
        </p:nvSpPr>
        <p:spPr>
          <a:xfrm>
            <a:off x="457200" y="1196975"/>
            <a:ext cx="8218488" cy="3960813"/>
          </a:xfrm>
        </p:spPr>
        <p:txBody>
          <a:bodyPr/>
          <a:lstStyle/>
          <a:p>
            <a:pPr>
              <a:buFont typeface="Wingdings" pitchFamily="2" charset="2"/>
              <a:buNone/>
              <a:defRPr/>
            </a:pPr>
            <a:r>
              <a:rPr lang="es-CO" sz="2400" b="1" u="sng" dirty="0" smtClean="0">
                <a:solidFill>
                  <a:srgbClr val="00B0F0"/>
                </a:solidFill>
                <a:latin typeface="Century Gothic" pitchFamily="34" charset="0"/>
              </a:rPr>
              <a:t>Apadrinamiento</a:t>
            </a:r>
          </a:p>
          <a:p>
            <a:pPr marL="0" indent="0" algn="just">
              <a:buFont typeface="Arial" charset="0"/>
              <a:buNone/>
              <a:defRPr/>
            </a:pPr>
            <a:r>
              <a:rPr lang="es-CO" sz="2400" dirty="0" smtClean="0">
                <a:latin typeface="Century Gothic" pitchFamily="34" charset="0"/>
              </a:rPr>
              <a:t>Apadrinamiento </a:t>
            </a:r>
            <a:r>
              <a:rPr lang="es-CO" sz="2400" dirty="0">
                <a:latin typeface="Century Gothic" pitchFamily="34" charset="0"/>
              </a:rPr>
              <a:t>de 2 niños de la Fundación Dividendo por Colombia</a:t>
            </a:r>
            <a:endParaRPr lang="es-CO" sz="2400" dirty="0" smtClean="0">
              <a:latin typeface="Century Gothic" pitchFamily="34" charset="0"/>
            </a:endParaRPr>
          </a:p>
        </p:txBody>
      </p:sp>
      <p:sp>
        <p:nvSpPr>
          <p:cNvPr id="9220" name="1 Rectángulo"/>
          <p:cNvSpPr>
            <a:spLocks noChangeArrowheads="1"/>
          </p:cNvSpPr>
          <p:nvPr/>
        </p:nvSpPr>
        <p:spPr bwMode="auto">
          <a:xfrm>
            <a:off x="4643438" y="2571750"/>
            <a:ext cx="4249737"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CO" sz="1600">
                <a:latin typeface="Century Gothic" pitchFamily="34" charset="0"/>
              </a:rPr>
              <a:t>A partir del mes julio y con una periodicidad mensual, se llevó a cabo el apadrinamiento, con la que se asegura la educación, alimentación y recreación de los niños en condición de abandono quienes viven en la Fundación.</a:t>
            </a:r>
          </a:p>
          <a:p>
            <a:pPr algn="just"/>
            <a:r>
              <a:rPr lang="es-CO" sz="1600">
                <a:latin typeface="Century Gothic" pitchFamily="34" charset="0"/>
              </a:rPr>
              <a:t>Para el mes de diciembre, algunos empleados de nuestra oficina en Cali, compartieron una linda tarde de recreación con los 17 niños que alberga la Fundación. </a:t>
            </a:r>
          </a:p>
        </p:txBody>
      </p:sp>
      <p:sp>
        <p:nvSpPr>
          <p:cNvPr id="9221" name="AutoShape 2" descr="https://mail-attachment.googleusercontent.com/attachment/?saduie=AG9B_P8_O-qFNei50lxke3eCWo6l&amp;attid=0.4&amp;disp=emb&amp;view=att&amp;th=13bf13d9d16a4b91"/>
          <p:cNvSpPr>
            <a:spLocks noChangeAspect="1" noChangeArrowheads="1"/>
          </p:cNvSpPr>
          <p:nvPr/>
        </p:nvSpPr>
        <p:spPr bwMode="auto">
          <a:xfrm>
            <a:off x="63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p>
        </p:txBody>
      </p:sp>
      <p:pic>
        <p:nvPicPr>
          <p:cNvPr id="9222" name="Picture 2" descr="C:\Users\mariaforero\AppData\Local\Microsoft\Windows\Temporary Internet Files\Content.Outlook\EDF06SN8\P1010037.JPG"/>
          <p:cNvPicPr>
            <a:picLocks noChangeAspect="1" noChangeArrowheads="1"/>
          </p:cNvPicPr>
          <p:nvPr/>
        </p:nvPicPr>
        <p:blipFill>
          <a:blip r:embed="rId2">
            <a:extLst>
              <a:ext uri="{28A0092B-C50C-407E-A947-70E740481C1C}">
                <a14:useLocalDpi xmlns:a14="http://schemas.microsoft.com/office/drawing/2010/main" val="0"/>
              </a:ext>
            </a:extLst>
          </a:blip>
          <a:srcRect l="2766" r="3241" b="6819"/>
          <a:stretch>
            <a:fillRect/>
          </a:stretch>
        </p:blipFill>
        <p:spPr bwMode="auto">
          <a:xfrm>
            <a:off x="292100" y="2676525"/>
            <a:ext cx="4208463" cy="312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title"/>
          </p:nvPr>
        </p:nvSpPr>
        <p:spPr>
          <a:xfrm>
            <a:off x="457200" y="53975"/>
            <a:ext cx="8229600" cy="1143000"/>
          </a:xfrm>
        </p:spPr>
        <p:txBody>
          <a:bodyPr/>
          <a:lstStyle/>
          <a:p>
            <a:r>
              <a:rPr lang="es-CO" sz="2800" b="1" smtClean="0"/>
              <a:t>Programa RSE - Aon Unión y Compromiso</a:t>
            </a:r>
            <a:r>
              <a:rPr lang="es-CO" sz="3600" b="1" smtClean="0"/>
              <a:t/>
            </a:r>
            <a:br>
              <a:rPr lang="es-CO" sz="3600" b="1" smtClean="0"/>
            </a:br>
            <a:r>
              <a:rPr lang="es-CO" sz="3600" b="1" smtClean="0">
                <a:latin typeface="Century Gothic" pitchFamily="34" charset="0"/>
              </a:rPr>
              <a:t>Actividades:</a:t>
            </a:r>
            <a:endParaRPr lang="es-CO" sz="3600" b="1" smtClean="0"/>
          </a:p>
        </p:txBody>
      </p:sp>
      <p:sp>
        <p:nvSpPr>
          <p:cNvPr id="5" name="2 Marcador de contenido"/>
          <p:cNvSpPr>
            <a:spLocks noGrp="1"/>
          </p:cNvSpPr>
          <p:nvPr>
            <p:ph idx="1"/>
          </p:nvPr>
        </p:nvSpPr>
        <p:spPr>
          <a:xfrm>
            <a:off x="457200" y="1196975"/>
            <a:ext cx="8218488" cy="3960813"/>
          </a:xfrm>
        </p:spPr>
        <p:txBody>
          <a:bodyPr/>
          <a:lstStyle/>
          <a:p>
            <a:pPr>
              <a:buFont typeface="Wingdings" pitchFamily="2" charset="2"/>
              <a:buNone/>
              <a:defRPr/>
            </a:pPr>
            <a:r>
              <a:rPr lang="es-CO" sz="2400" b="1" u="sng" dirty="0" smtClean="0">
                <a:solidFill>
                  <a:srgbClr val="00B0F0"/>
                </a:solidFill>
                <a:latin typeface="Century Gothic" pitchFamily="34" charset="0"/>
              </a:rPr>
              <a:t>Apadrinamiento</a:t>
            </a:r>
          </a:p>
          <a:p>
            <a:pPr marL="0" indent="0" algn="just">
              <a:buFont typeface="Arial" charset="0"/>
              <a:buNone/>
              <a:defRPr/>
            </a:pPr>
            <a:r>
              <a:rPr lang="es-CO" sz="2400" dirty="0" smtClean="0">
                <a:latin typeface="Century Gothic" pitchFamily="34" charset="0"/>
              </a:rPr>
              <a:t>Fundación Nuestros </a:t>
            </a:r>
            <a:r>
              <a:rPr lang="es-CO" sz="2400" dirty="0" err="1" smtClean="0">
                <a:latin typeface="Century Gothic" pitchFamily="34" charset="0"/>
              </a:rPr>
              <a:t>Chiquis</a:t>
            </a:r>
            <a:endParaRPr lang="es-CO" sz="2400" dirty="0" smtClean="0">
              <a:latin typeface="Century Gothic" pitchFamily="34" charset="0"/>
            </a:endParaRPr>
          </a:p>
        </p:txBody>
      </p:sp>
      <p:sp>
        <p:nvSpPr>
          <p:cNvPr id="10244" name="1 Rectángulo"/>
          <p:cNvSpPr>
            <a:spLocks noChangeArrowheads="1"/>
          </p:cNvSpPr>
          <p:nvPr/>
        </p:nvSpPr>
        <p:spPr bwMode="auto">
          <a:xfrm>
            <a:off x="4500563" y="2420938"/>
            <a:ext cx="42481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CO" sz="1600">
                <a:latin typeface="Century Gothic" pitchFamily="34" charset="0"/>
              </a:rPr>
              <a:t>En el mes de septiembre logramos la donación de 150 empleados para apoyar el Proyecto de Cumplir el Sueño de 40 niños, de conocer el Mar, adicionalmente un grupo de empleados compartió con los niños la actividad de fin de año en la que compartieron tiempo, obsequios y pasaron una tarde en familia. </a:t>
            </a:r>
          </a:p>
        </p:txBody>
      </p:sp>
      <p:sp>
        <p:nvSpPr>
          <p:cNvPr id="10245" name="AutoShape 2" descr="https://mail-attachment.googleusercontent.com/attachment/?saduie=AG9B_P8_O-qFNei50lxke3eCWo6l&amp;attid=0.4&amp;disp=emb&amp;view=att&amp;th=13bf13d9d16a4b91"/>
          <p:cNvSpPr>
            <a:spLocks noChangeAspect="1" noChangeArrowheads="1"/>
          </p:cNvSpPr>
          <p:nvPr/>
        </p:nvSpPr>
        <p:spPr bwMode="auto">
          <a:xfrm>
            <a:off x="63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p>
        </p:txBody>
      </p:sp>
      <p:pic>
        <p:nvPicPr>
          <p:cNvPr id="10246" name="Picture 2"/>
          <p:cNvPicPr>
            <a:picLocks noChangeAspect="1" noChangeArrowheads="1"/>
          </p:cNvPicPr>
          <p:nvPr/>
        </p:nvPicPr>
        <p:blipFill>
          <a:blip r:embed="rId2">
            <a:extLst>
              <a:ext uri="{28A0092B-C50C-407E-A947-70E740481C1C}">
                <a14:useLocalDpi xmlns:a14="http://schemas.microsoft.com/office/drawing/2010/main" val="0"/>
              </a:ext>
            </a:extLst>
          </a:blip>
          <a:srcRect l="6610" r="13597"/>
          <a:stretch>
            <a:fillRect/>
          </a:stretch>
        </p:blipFill>
        <p:spPr bwMode="auto">
          <a:xfrm>
            <a:off x="1998663" y="4076700"/>
            <a:ext cx="2501900"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7" name="Picture 3"/>
          <p:cNvPicPr>
            <a:picLocks noChangeAspect="1" noChangeArrowheads="1"/>
          </p:cNvPicPr>
          <p:nvPr/>
        </p:nvPicPr>
        <p:blipFill>
          <a:blip r:embed="rId3">
            <a:extLst>
              <a:ext uri="{28A0092B-C50C-407E-A947-70E740481C1C}">
                <a14:useLocalDpi xmlns:a14="http://schemas.microsoft.com/office/drawing/2010/main" val="0"/>
              </a:ext>
            </a:extLst>
          </a:blip>
          <a:srcRect l="8278" r="7156"/>
          <a:stretch>
            <a:fillRect/>
          </a:stretch>
        </p:blipFill>
        <p:spPr bwMode="auto">
          <a:xfrm>
            <a:off x="368300" y="2205038"/>
            <a:ext cx="2400300" cy="2128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a:xfrm>
            <a:off x="457200" y="53975"/>
            <a:ext cx="8229600" cy="1143000"/>
          </a:xfrm>
        </p:spPr>
        <p:txBody>
          <a:bodyPr/>
          <a:lstStyle/>
          <a:p>
            <a:r>
              <a:rPr lang="es-CO" sz="2800" b="1" smtClean="0"/>
              <a:t>Programa RSE - Aon Unión y Compromiso</a:t>
            </a:r>
            <a:r>
              <a:rPr lang="es-CO" sz="3600" b="1" smtClean="0"/>
              <a:t/>
            </a:r>
            <a:br>
              <a:rPr lang="es-CO" sz="3600" b="1" smtClean="0"/>
            </a:br>
            <a:r>
              <a:rPr lang="es-CO" sz="3600" b="1" smtClean="0">
                <a:latin typeface="Century Gothic" pitchFamily="34" charset="0"/>
              </a:rPr>
              <a:t>Actividades:</a:t>
            </a:r>
            <a:endParaRPr lang="es-CO" sz="3600" b="1" smtClean="0"/>
          </a:p>
        </p:txBody>
      </p:sp>
      <p:sp>
        <p:nvSpPr>
          <p:cNvPr id="5" name="2 Marcador de contenido"/>
          <p:cNvSpPr>
            <a:spLocks noGrp="1"/>
          </p:cNvSpPr>
          <p:nvPr>
            <p:ph idx="1"/>
          </p:nvPr>
        </p:nvSpPr>
        <p:spPr>
          <a:xfrm>
            <a:off x="457200" y="1196975"/>
            <a:ext cx="8218488" cy="3960813"/>
          </a:xfrm>
        </p:spPr>
        <p:txBody>
          <a:bodyPr/>
          <a:lstStyle/>
          <a:p>
            <a:pPr>
              <a:buFont typeface="Wingdings" pitchFamily="2" charset="2"/>
              <a:buNone/>
              <a:defRPr/>
            </a:pPr>
            <a:r>
              <a:rPr lang="es-CO" sz="2400" b="1" u="sng" dirty="0" smtClean="0">
                <a:solidFill>
                  <a:srgbClr val="00B0F0"/>
                </a:solidFill>
                <a:latin typeface="Century Gothic" pitchFamily="34" charset="0"/>
              </a:rPr>
              <a:t>Donación</a:t>
            </a:r>
          </a:p>
          <a:p>
            <a:pPr marL="0" indent="0" algn="just">
              <a:buFont typeface="Arial" charset="0"/>
              <a:buNone/>
              <a:defRPr/>
            </a:pPr>
            <a:r>
              <a:rPr lang="es-CO" sz="2400" dirty="0" smtClean="0">
                <a:latin typeface="Century Gothic" pitchFamily="34" charset="0"/>
              </a:rPr>
              <a:t>Fundación </a:t>
            </a:r>
            <a:r>
              <a:rPr lang="es-CO" sz="2400" dirty="0" err="1" smtClean="0">
                <a:latin typeface="Century Gothic" pitchFamily="34" charset="0"/>
              </a:rPr>
              <a:t>Funstall</a:t>
            </a:r>
            <a:endParaRPr lang="es-CO" sz="2400" dirty="0" smtClean="0">
              <a:latin typeface="Century Gothic" pitchFamily="34" charset="0"/>
            </a:endParaRPr>
          </a:p>
        </p:txBody>
      </p:sp>
      <p:sp>
        <p:nvSpPr>
          <p:cNvPr id="11268" name="1 Rectángulo"/>
          <p:cNvSpPr>
            <a:spLocks noChangeArrowheads="1"/>
          </p:cNvSpPr>
          <p:nvPr/>
        </p:nvSpPr>
        <p:spPr bwMode="auto">
          <a:xfrm>
            <a:off x="611188" y="2420938"/>
            <a:ext cx="3529012"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CO" sz="1600">
                <a:latin typeface="Century Gothic" pitchFamily="34" charset="0"/>
              </a:rPr>
              <a:t>Los niños de la Fundación Funstall, quienes sufren de cáncer, nos visitaron en nuestras oficinas de Bogotá, compartimos su presentación musical y sensibilizamos a todos los empleados para lograr apoyo económico útil para soportar los gastos de alimentación y tratamiento de los niños. Se lograron 98 donaciones en efectivo. </a:t>
            </a:r>
          </a:p>
        </p:txBody>
      </p:sp>
      <p:sp>
        <p:nvSpPr>
          <p:cNvPr id="11269" name="AutoShape 2" descr="https://mail-attachment.googleusercontent.com/attachment/?saduie=AG9B_P8_O-qFNei50lxke3eCWo6l&amp;attid=0.4&amp;disp=emb&amp;view=att&amp;th=13bf13d9d16a4b91"/>
          <p:cNvSpPr>
            <a:spLocks noChangeAspect="1" noChangeArrowheads="1"/>
          </p:cNvSpPr>
          <p:nvPr/>
        </p:nvSpPr>
        <p:spPr bwMode="auto">
          <a:xfrm>
            <a:off x="63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p>
        </p:txBody>
      </p:sp>
      <p:pic>
        <p:nvPicPr>
          <p:cNvPr id="11270" name="Picture 2"/>
          <p:cNvPicPr>
            <a:picLocks noChangeAspect="1" noChangeArrowheads="1"/>
          </p:cNvPicPr>
          <p:nvPr/>
        </p:nvPicPr>
        <p:blipFill>
          <a:blip r:embed="rId2">
            <a:extLst>
              <a:ext uri="{28A0092B-C50C-407E-A947-70E740481C1C}">
                <a14:useLocalDpi xmlns:a14="http://schemas.microsoft.com/office/drawing/2010/main" val="0"/>
              </a:ext>
            </a:extLst>
          </a:blip>
          <a:srcRect l="22874" t="24333" r="22375" b="28500"/>
          <a:stretch>
            <a:fillRect/>
          </a:stretch>
        </p:blipFill>
        <p:spPr bwMode="auto">
          <a:xfrm>
            <a:off x="4602163" y="2565400"/>
            <a:ext cx="4140200" cy="2674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a:xfrm>
            <a:off x="457200" y="53975"/>
            <a:ext cx="8229600" cy="1143000"/>
          </a:xfrm>
        </p:spPr>
        <p:txBody>
          <a:bodyPr/>
          <a:lstStyle/>
          <a:p>
            <a:r>
              <a:rPr lang="es-CO" sz="2800" b="1" smtClean="0"/>
              <a:t>Programa RSE - Aon Unión y Compromiso</a:t>
            </a:r>
            <a:r>
              <a:rPr lang="es-CO" sz="3600" b="1" smtClean="0"/>
              <a:t/>
            </a:r>
            <a:br>
              <a:rPr lang="es-CO" sz="3600" b="1" smtClean="0"/>
            </a:br>
            <a:r>
              <a:rPr lang="es-CO" sz="3600" b="1" smtClean="0">
                <a:latin typeface="Century Gothic" pitchFamily="34" charset="0"/>
              </a:rPr>
              <a:t>Actividades:</a:t>
            </a:r>
            <a:endParaRPr lang="es-CO" sz="3600" b="1" smtClean="0"/>
          </a:p>
        </p:txBody>
      </p:sp>
      <p:sp>
        <p:nvSpPr>
          <p:cNvPr id="12291" name="2 Marcador de contenido"/>
          <p:cNvSpPr>
            <a:spLocks noGrp="1"/>
          </p:cNvSpPr>
          <p:nvPr>
            <p:ph idx="1"/>
          </p:nvPr>
        </p:nvSpPr>
        <p:spPr>
          <a:xfrm>
            <a:off x="457200" y="1196975"/>
            <a:ext cx="8218488" cy="3960813"/>
          </a:xfrm>
        </p:spPr>
        <p:txBody>
          <a:bodyPr/>
          <a:lstStyle/>
          <a:p>
            <a:pPr>
              <a:buFont typeface="Wingdings" pitchFamily="2" charset="2"/>
              <a:buNone/>
            </a:pPr>
            <a:r>
              <a:rPr lang="es-CO" sz="2400" b="1" u="sng" smtClean="0">
                <a:solidFill>
                  <a:srgbClr val="00B0F0"/>
                </a:solidFill>
                <a:latin typeface="Century Gothic" pitchFamily="34" charset="0"/>
              </a:rPr>
              <a:t>Acciones en Pro de Medio Ambiente</a:t>
            </a:r>
          </a:p>
        </p:txBody>
      </p:sp>
      <p:sp>
        <p:nvSpPr>
          <p:cNvPr id="12292" name="1 Rectángulo"/>
          <p:cNvSpPr>
            <a:spLocks noChangeArrowheads="1"/>
          </p:cNvSpPr>
          <p:nvPr/>
        </p:nvSpPr>
        <p:spPr bwMode="auto">
          <a:xfrm>
            <a:off x="539750" y="1989138"/>
            <a:ext cx="5903913"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gn="just">
              <a:buFont typeface="Arial" charset="0"/>
              <a:buChar char="•"/>
            </a:pPr>
            <a:r>
              <a:rPr lang="es-CO" sz="1600">
                <a:latin typeface="Century Gothic" pitchFamily="34" charset="0"/>
              </a:rPr>
              <a:t>Cambio de impresoras en las oficinas a nivel nacional, en el mes de febrero de 2012, por máquinas con sello ambiental, de bajo consumo de energía y que permiten la utilización de papel reciclado.</a:t>
            </a:r>
          </a:p>
          <a:p>
            <a:pPr marL="285750" indent="-285750" algn="just">
              <a:buFont typeface="Arial" charset="0"/>
              <a:buChar char="•"/>
            </a:pPr>
            <a:endParaRPr lang="es-CO" sz="1600">
              <a:latin typeface="Century Gothic" pitchFamily="34" charset="0"/>
            </a:endParaRPr>
          </a:p>
          <a:p>
            <a:pPr marL="285750" indent="-285750" algn="just">
              <a:buFont typeface="Arial" charset="0"/>
              <a:buChar char="•"/>
            </a:pPr>
            <a:r>
              <a:rPr lang="es-CO" sz="1600">
                <a:latin typeface="Century Gothic" pitchFamily="34" charset="0"/>
              </a:rPr>
              <a:t>Entrega de cuadernos y calendarios para 490 empleados, en el mes de marzo de 2012, elaborados con papel reciclado, con el objeto de inculcar en los empleados el interés por la utilización de materiales amigables con el medio ambiente. </a:t>
            </a:r>
          </a:p>
          <a:p>
            <a:pPr marL="285750" indent="-285750" algn="just">
              <a:buFont typeface="Arial" charset="0"/>
              <a:buChar char="•"/>
            </a:pPr>
            <a:endParaRPr lang="es-CO" sz="1600">
              <a:latin typeface="Century Gothic" pitchFamily="34" charset="0"/>
            </a:endParaRPr>
          </a:p>
          <a:p>
            <a:pPr marL="285750" indent="-285750" algn="just">
              <a:buFont typeface="Arial" charset="0"/>
              <a:buChar char="•"/>
            </a:pPr>
            <a:r>
              <a:rPr lang="es-CO" sz="1600">
                <a:latin typeface="Century Gothic" pitchFamily="34" charset="0"/>
              </a:rPr>
              <a:t>Donación mensual de los toners de todas las impresoras a nivel nacional a la compañía HP, quienes nos entregan reconocimiento mensual por esta donación que disminuye los residuos tóxicos en los rellenos sanitarios y evita la piratería. </a:t>
            </a:r>
          </a:p>
        </p:txBody>
      </p:sp>
      <p:sp>
        <p:nvSpPr>
          <p:cNvPr id="12293" name="AutoShape 2" descr="https://mail-attachment.googleusercontent.com/attachment/?saduie=AG9B_P8_O-qFNei50lxke3eCWo6l&amp;attid=0.4&amp;disp=emb&amp;view=att&amp;th=13bf13d9d16a4b91"/>
          <p:cNvSpPr>
            <a:spLocks noChangeAspect="1" noChangeArrowheads="1"/>
          </p:cNvSpPr>
          <p:nvPr/>
        </p:nvSpPr>
        <p:spPr bwMode="auto">
          <a:xfrm>
            <a:off x="63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p>
        </p:txBody>
      </p:sp>
      <p:pic>
        <p:nvPicPr>
          <p:cNvPr id="12294" name="Picture 2"/>
          <p:cNvPicPr>
            <a:picLocks noChangeAspect="1" noChangeArrowheads="1"/>
          </p:cNvPicPr>
          <p:nvPr/>
        </p:nvPicPr>
        <p:blipFill>
          <a:blip r:embed="rId2">
            <a:extLst>
              <a:ext uri="{28A0092B-C50C-407E-A947-70E740481C1C}">
                <a14:useLocalDpi xmlns:a14="http://schemas.microsoft.com/office/drawing/2010/main" val="0"/>
              </a:ext>
            </a:extLst>
          </a:blip>
          <a:srcRect t="2106" b="4135"/>
          <a:stretch>
            <a:fillRect/>
          </a:stretch>
        </p:blipFill>
        <p:spPr bwMode="auto">
          <a:xfrm>
            <a:off x="6875463" y="2241550"/>
            <a:ext cx="1873250" cy="2481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theme1.xml><?xml version="1.0" encoding="utf-8"?>
<a:theme xmlns:a="http://schemas.openxmlformats.org/drawingml/2006/main" name="Informe 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CB52C886FDB245AE0372D501B3C397" ma:contentTypeVersion="0" ma:contentTypeDescription="Create a new document." ma:contentTypeScope="" ma:versionID="e3938d261b5e50cadd5e28488d2c25d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B42293C-7FE6-41B6-8EC6-4DC48C6545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60A42DC2-2D40-4B52-B74F-C6025BA62081}">
  <ds:schemaRefs>
    <ds:schemaRef ds:uri="http://schemas.microsoft.com/sharepoint/v3/contenttype/forms"/>
  </ds:schemaRefs>
</ds:datastoreItem>
</file>

<file path=customXml/itemProps3.xml><?xml version="1.0" encoding="utf-8"?>
<ds:datastoreItem xmlns:ds="http://schemas.openxmlformats.org/officeDocument/2006/customXml" ds:itemID="{77F9A249-571A-4BEC-B571-EF3682E63EDC}">
  <ds:schemaRefs>
    <ds:schemaRef ds:uri="http://purl.org/dc/elements/1.1/"/>
    <ds:schemaRef ds:uri="http://purl.org/dc/terms/"/>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Informe 2012</Template>
  <TotalTime>2</TotalTime>
  <Words>819</Words>
  <Application>Microsoft Office PowerPoint</Application>
  <PresentationFormat>Presentación en pantalla (4:3)</PresentationFormat>
  <Paragraphs>53</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Informe 2012</vt:lpstr>
      <vt:lpstr>Responsabilidad Social 2012</vt:lpstr>
      <vt:lpstr>Objetivo del Reporte</vt:lpstr>
      <vt:lpstr>Programa RSE - Aon Unión y Compromiso</vt:lpstr>
      <vt:lpstr>Programa RSE - Aon Unión y Compromiso Actividades:</vt:lpstr>
      <vt:lpstr>Programa RSE - Aon Unión y Compromiso Actividades:</vt:lpstr>
      <vt:lpstr>Programa RSE - Aon Unión y Compromiso Actividades:</vt:lpstr>
      <vt:lpstr>Programa RSE - Aon Unión y Compromiso Actividades:</vt:lpstr>
      <vt:lpstr>Programa RSE - Aon Unión y Compromiso Actividades:</vt:lpstr>
      <vt:lpstr>Programa RSE - Aon Unión y Compromiso Actividades:</vt:lpstr>
      <vt:lpstr>Programa RSE - Aon Unión y Compromiso Actividades:</vt:lpstr>
      <vt:lpstr>Programa RSE - Aon Unión y Compromiso Actividades:</vt:lpstr>
      <vt:lpstr>Cada Vez Somos Más!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Responsabilidad Social 2012</dc:title>
  <dc:creator>Maria N. Forero Sopó</dc:creator>
  <cp:lastModifiedBy>Jose Rodriguez</cp:lastModifiedBy>
  <cp:revision>3</cp:revision>
  <dcterms:created xsi:type="dcterms:W3CDTF">2013-05-24T17:04:37Z</dcterms:created>
  <dcterms:modified xsi:type="dcterms:W3CDTF">2013-05-24T23:09:20Z</dcterms:modified>
</cp:coreProperties>
</file>