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6 Rectángulo"/>
          <p:cNvSpPr/>
          <p:nvPr userDrawn="1"/>
        </p:nvSpPr>
        <p:spPr>
          <a:xfrm>
            <a:off x="0" y="2258585"/>
            <a:ext cx="9144000" cy="2448272"/>
          </a:xfrm>
          <a:prstGeom prst="rect">
            <a:avLst/>
          </a:prstGeom>
          <a:solidFill>
            <a:srgbClr val="E11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611560" y="2691776"/>
            <a:ext cx="4462264" cy="1470025"/>
          </a:xfrm>
        </p:spPr>
        <p:txBody>
          <a:bodyPr>
            <a:normAutofit/>
          </a:bodyPr>
          <a:lstStyle>
            <a:lvl1pPr algn="l">
              <a:defRPr sz="2500" b="1" u="none">
                <a:solidFill>
                  <a:schemeClr val="bg1"/>
                </a:solidFill>
                <a:latin typeface="Arial" pitchFamily="34" charset="0"/>
                <a:cs typeface="Arial" pitchFamily="34" charset="0"/>
              </a:defRPr>
            </a:lvl1pPr>
          </a:lstStyle>
          <a:p>
            <a:r>
              <a:rPr lang="es-ES" smtClean="0"/>
              <a:t>Haga clic para modificar el estilo de título del patrón</a:t>
            </a:r>
            <a:endParaRPr lang="es-ES"/>
          </a:p>
        </p:txBody>
      </p:sp>
      <p:pic>
        <p:nvPicPr>
          <p:cNvPr id="8" name="7 Imagen" descr="aon_man_utd_tonal_red_CMYK.png"/>
          <p:cNvPicPr>
            <a:picLocks noChangeAspect="1"/>
          </p:cNvPicPr>
          <p:nvPr userDrawn="1"/>
        </p:nvPicPr>
        <p:blipFill>
          <a:blip r:embed="rId2" cstate="print"/>
          <a:stretch>
            <a:fillRect/>
          </a:stretch>
        </p:blipFill>
        <p:spPr>
          <a:xfrm>
            <a:off x="6372200" y="3140969"/>
            <a:ext cx="2246345" cy="792088"/>
          </a:xfrm>
          <a:prstGeom prst="rect">
            <a:avLst/>
          </a:prstGeom>
        </p:spPr>
      </p:pic>
      <p:cxnSp>
        <p:nvCxnSpPr>
          <p:cNvPr id="10" name="9 Conector recto"/>
          <p:cNvCxnSpPr/>
          <p:nvPr userDrawn="1"/>
        </p:nvCxnSpPr>
        <p:spPr>
          <a:xfrm rot="5400000">
            <a:off x="4968044" y="3491293"/>
            <a:ext cx="19442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userDrawn="1"/>
        </p:nvSpPr>
        <p:spPr>
          <a:xfrm>
            <a:off x="0" y="4778865"/>
            <a:ext cx="9144000" cy="1897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9544" y="1080152"/>
            <a:ext cx="8229600" cy="638944"/>
          </a:xfrm>
        </p:spPr>
        <p:txBody>
          <a:bodyPr>
            <a:normAutofit/>
          </a:bodyPr>
          <a:lstStyle>
            <a:lvl1pPr algn="l">
              <a:defRPr sz="2000" b="1" u="sng">
                <a:solidFill>
                  <a:schemeClr val="bg1">
                    <a:lumMod val="50000"/>
                  </a:schemeClr>
                </a:solidFill>
                <a:latin typeface="Arial" pitchFamily="34" charset="0"/>
                <a:cs typeface="Arial"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855365"/>
            <a:ext cx="8229600" cy="4525963"/>
          </a:xfrm>
        </p:spPr>
        <p:txBody>
          <a:bodyPr>
            <a:normAutofit/>
          </a:bodyPr>
          <a:lstStyle>
            <a:lvl1pPr>
              <a:buClr>
                <a:srgbClr val="E11B22"/>
              </a:buClr>
              <a:buFont typeface="Courier New" pitchFamily="49" charset="0"/>
              <a:buChar char="o"/>
              <a:defRPr sz="1600">
                <a:latin typeface="Arial" pitchFamily="34" charset="0"/>
                <a:cs typeface="Arial" pitchFamily="34" charset="0"/>
              </a:defRPr>
            </a:lvl1pPr>
            <a:lvl2pPr>
              <a:buClr>
                <a:srgbClr val="E11B22"/>
              </a:buClr>
              <a:buFont typeface="Courier New" pitchFamily="49" charset="0"/>
              <a:buChar char="o"/>
              <a:defRPr sz="1600">
                <a:latin typeface="Arial" pitchFamily="34" charset="0"/>
                <a:cs typeface="Arial" pitchFamily="34" charset="0"/>
              </a:defRPr>
            </a:lvl2pPr>
            <a:lvl3pPr>
              <a:buClr>
                <a:srgbClr val="E11B22"/>
              </a:buClr>
              <a:buFont typeface="Courier New" pitchFamily="49" charset="0"/>
              <a:buChar char="o"/>
              <a:defRPr sz="1600">
                <a:latin typeface="Arial" pitchFamily="34" charset="0"/>
                <a:cs typeface="Arial" pitchFamily="34" charset="0"/>
              </a:defRPr>
            </a:lvl3pPr>
            <a:lvl4pPr>
              <a:buClr>
                <a:srgbClr val="E11B22"/>
              </a:buClr>
              <a:buFont typeface="Courier New" pitchFamily="49" charset="0"/>
              <a:buChar char="o"/>
              <a:defRPr sz="1600">
                <a:latin typeface="Arial" pitchFamily="34" charset="0"/>
                <a:cs typeface="Arial" pitchFamily="34" charset="0"/>
              </a:defRPr>
            </a:lvl4pPr>
            <a:lvl5pPr>
              <a:buClr>
                <a:srgbClr val="E11B22"/>
              </a:buClr>
              <a:buFont typeface="Courier New" pitchFamily="49" charset="0"/>
              <a:buChar char="o"/>
              <a:defRPr sz="1600">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
        <p:nvSpPr>
          <p:cNvPr id="12" name="11 Rectángulo"/>
          <p:cNvSpPr/>
          <p:nvPr userDrawn="1"/>
        </p:nvSpPr>
        <p:spPr>
          <a:xfrm>
            <a:off x="0" y="0"/>
            <a:ext cx="9144000" cy="836712"/>
          </a:xfrm>
          <a:prstGeom prst="rect">
            <a:avLst/>
          </a:prstGeom>
          <a:solidFill>
            <a:srgbClr val="E11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13 Imagen" descr="aon_man_utd_tonal_red_CMYK.png"/>
          <p:cNvPicPr>
            <a:picLocks noChangeAspect="1"/>
          </p:cNvPicPr>
          <p:nvPr userDrawn="1"/>
        </p:nvPicPr>
        <p:blipFill>
          <a:blip r:embed="rId2" cstate="print"/>
          <a:stretch>
            <a:fillRect/>
          </a:stretch>
        </p:blipFill>
        <p:spPr>
          <a:xfrm>
            <a:off x="6968078" y="97200"/>
            <a:ext cx="1772005" cy="624830"/>
          </a:xfrm>
          <a:prstGeom prst="rect">
            <a:avLst/>
          </a:prstGeom>
        </p:spPr>
      </p:pic>
      <p:sp>
        <p:nvSpPr>
          <p:cNvPr id="15" name="14 Rectángulo"/>
          <p:cNvSpPr/>
          <p:nvPr userDrawn="1"/>
        </p:nvSpPr>
        <p:spPr>
          <a:xfrm>
            <a:off x="0" y="6669360"/>
            <a:ext cx="9144000" cy="188640"/>
          </a:xfrm>
          <a:prstGeom prst="rect">
            <a:avLst/>
          </a:prstGeom>
          <a:solidFill>
            <a:srgbClr val="E11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userDrawn="1"/>
        </p:nvSpPr>
        <p:spPr>
          <a:xfrm>
            <a:off x="0" y="910242"/>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E215F2-6A96-4397-9556-95FF3958C05C}" type="datetimeFigureOut">
              <a:rPr lang="es-ES" smtClean="0"/>
              <a:pPr/>
              <a:t>15/03/2012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CB887-9373-4839-8486-F6AC2B0FB40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215F2-6A96-4397-9556-95FF3958C05C}" type="datetimeFigureOut">
              <a:rPr lang="es-ES" smtClean="0"/>
              <a:pPr/>
              <a:t>15/03/2012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CB887-9373-4839-8486-F6AC2B0FB40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ligacancercolombia.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CO" sz="3200" dirty="0" smtClean="0"/>
              <a:t>Responsabilidad Social 2011</a:t>
            </a:r>
            <a:br>
              <a:rPr lang="es-CO" sz="3200" dirty="0" smtClean="0"/>
            </a:br>
            <a:endParaRPr lang="es-E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1268760"/>
            <a:ext cx="8218487" cy="503237"/>
          </a:xfrm>
        </p:spPr>
        <p:txBody>
          <a:bodyPr>
            <a:normAutofit/>
          </a:bodyPr>
          <a:lstStyle/>
          <a:p>
            <a:pPr eaLnBrk="1" hangingPunct="1"/>
            <a:r>
              <a:rPr lang="es-CO" sz="2400" u="none" dirty="0" smtClean="0">
                <a:latin typeface="Century Gothic" pitchFamily="34" charset="0"/>
              </a:rPr>
              <a:t>Participación Carrera de la Mujer</a:t>
            </a:r>
          </a:p>
        </p:txBody>
      </p:sp>
      <p:sp>
        <p:nvSpPr>
          <p:cNvPr id="11267" name="Rectangle 55"/>
          <p:cNvSpPr>
            <a:spLocks noChangeArrowheads="1"/>
          </p:cNvSpPr>
          <p:nvPr/>
        </p:nvSpPr>
        <p:spPr bwMode="auto">
          <a:xfrm>
            <a:off x="356617" y="2119898"/>
            <a:ext cx="3711327" cy="2308324"/>
          </a:xfrm>
          <a:prstGeom prst="rect">
            <a:avLst/>
          </a:prstGeom>
          <a:noFill/>
          <a:ln w="9525">
            <a:noFill/>
            <a:miter lim="800000"/>
            <a:headEnd/>
            <a:tailEnd/>
          </a:ln>
        </p:spPr>
        <p:txBody>
          <a:bodyPr wrap="square">
            <a:spAutoFit/>
          </a:bodyPr>
          <a:lstStyle/>
          <a:p>
            <a:pPr algn="just"/>
            <a:r>
              <a:rPr lang="es-CO" dirty="0" smtClean="0">
                <a:latin typeface="Century Gothic" pitchFamily="34" charset="0"/>
              </a:rPr>
              <a:t>Con el propósito de apoyar la lucha contra el cáncer, patrocinamos la participación de 37 empleadas en la Carrera de Mujer, quienes participaron activamente, donando su tiempo y esfuerzo a esta noble causa.</a:t>
            </a:r>
            <a:endParaRPr lang="es-CO" dirty="0">
              <a:latin typeface="Century Gothic" pitchFamily="34" charset="0"/>
            </a:endParaRPr>
          </a:p>
        </p:txBody>
      </p:sp>
      <p:pic>
        <p:nvPicPr>
          <p:cNvPr id="27650" name="Picture 2" descr="G:\Bienestar\2011\P9210204.JPG"/>
          <p:cNvPicPr>
            <a:picLocks noChangeAspect="1" noChangeArrowheads="1"/>
          </p:cNvPicPr>
          <p:nvPr/>
        </p:nvPicPr>
        <p:blipFill>
          <a:blip r:embed="rId2" cstate="print">
            <a:lum bright="10000"/>
          </a:blip>
          <a:srcRect l="5762" t="21783"/>
          <a:stretch>
            <a:fillRect/>
          </a:stretch>
        </p:blipFill>
        <p:spPr bwMode="auto">
          <a:xfrm>
            <a:off x="4427984" y="2478783"/>
            <a:ext cx="4392488" cy="2734783"/>
          </a:xfrm>
          <a:prstGeom prst="rect">
            <a:avLst/>
          </a:prstGeom>
          <a:noFill/>
        </p:spPr>
      </p:pic>
      <p:pic>
        <p:nvPicPr>
          <p:cNvPr id="7" name="8 Imagen" descr="Interior_Header3.png"/>
          <p:cNvPicPr>
            <a:picLocks noChangeAspect="1"/>
          </p:cNvPicPr>
          <p:nvPr/>
        </p:nvPicPr>
        <p:blipFill>
          <a:blip r:embed="rId3" cstate="print"/>
          <a:srcRect l="73967" r="3359"/>
          <a:stretch>
            <a:fillRect/>
          </a:stretch>
        </p:blipFill>
        <p:spPr bwMode="auto">
          <a:xfrm>
            <a:off x="2195736" y="4796687"/>
            <a:ext cx="1656184" cy="989894"/>
          </a:xfrm>
          <a:prstGeom prst="rect">
            <a:avLst/>
          </a:prstGeom>
          <a:noFill/>
          <a:ln w="9525">
            <a:noFill/>
            <a:miter lim="800000"/>
            <a:headEnd/>
            <a:tailEnd/>
          </a:ln>
        </p:spPr>
      </p:pic>
      <p:pic>
        <p:nvPicPr>
          <p:cNvPr id="8" name="Picture 6" descr="http://www.ligacancercolombia.org/templates/jt004_j16/images/logo.png">
            <a:hlinkClick r:id="rId4"/>
          </p:cNvPr>
          <p:cNvPicPr>
            <a:picLocks noChangeAspect="1" noChangeArrowheads="1"/>
          </p:cNvPicPr>
          <p:nvPr/>
        </p:nvPicPr>
        <p:blipFill>
          <a:blip r:embed="rId5" cstate="print"/>
          <a:srcRect/>
          <a:stretch>
            <a:fillRect/>
          </a:stretch>
        </p:blipFill>
        <p:spPr bwMode="auto">
          <a:xfrm>
            <a:off x="323528" y="4799481"/>
            <a:ext cx="1872109" cy="114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7188" y="1124744"/>
            <a:ext cx="8218487" cy="503237"/>
          </a:xfrm>
        </p:spPr>
        <p:txBody>
          <a:bodyPr>
            <a:normAutofit/>
          </a:bodyPr>
          <a:lstStyle/>
          <a:p>
            <a:pPr eaLnBrk="1" hangingPunct="1"/>
            <a:r>
              <a:rPr lang="es-CO" sz="2400" u="none" dirty="0" smtClean="0">
                <a:latin typeface="Century Gothic" pitchFamily="34" charset="0"/>
              </a:rPr>
              <a:t>Apoyo a Situaciones Específicas de Calamidad</a:t>
            </a:r>
          </a:p>
        </p:txBody>
      </p:sp>
      <p:sp>
        <p:nvSpPr>
          <p:cNvPr id="6" name="Rectangle 3"/>
          <p:cNvSpPr txBox="1">
            <a:spLocks noChangeArrowheads="1"/>
          </p:cNvSpPr>
          <p:nvPr/>
        </p:nvSpPr>
        <p:spPr bwMode="auto">
          <a:xfrm>
            <a:off x="457200" y="1628801"/>
            <a:ext cx="4114800" cy="1080119"/>
          </a:xfrm>
          <a:prstGeom prst="rect">
            <a:avLst/>
          </a:prstGeom>
          <a:noFill/>
          <a:ln w="9525">
            <a:noFill/>
            <a:miter lim="800000"/>
            <a:headEnd/>
            <a:tailEnd/>
          </a:ln>
          <a:effectLst/>
        </p:spPr>
        <p:txBody>
          <a:bodyPr/>
          <a:lstStyle/>
          <a:p>
            <a:pPr marL="1588" indent="-1588" algn="just">
              <a:spcBef>
                <a:spcPct val="20000"/>
              </a:spcBef>
              <a:buClr>
                <a:srgbClr val="E11B22"/>
              </a:buClr>
              <a:buFont typeface="Wingdings" pitchFamily="2" charset="2"/>
              <a:buNone/>
              <a:defRPr/>
            </a:pPr>
            <a:endParaRPr lang="es-CO" kern="0" dirty="0" smtClean="0">
              <a:latin typeface="Century Gothic" pitchFamily="34" charset="0"/>
            </a:endParaRPr>
          </a:p>
          <a:p>
            <a:pPr marL="1588" indent="-1588" algn="just">
              <a:spcBef>
                <a:spcPct val="20000"/>
              </a:spcBef>
              <a:buClr>
                <a:srgbClr val="E11B22"/>
              </a:buClr>
              <a:buFont typeface="Wingdings" pitchFamily="2" charset="2"/>
              <a:buNone/>
              <a:defRPr/>
            </a:pPr>
            <a:r>
              <a:rPr lang="es-CO" kern="0" dirty="0" smtClean="0">
                <a:latin typeface="Century Gothic" pitchFamily="34" charset="0"/>
              </a:rPr>
              <a:t>Frente </a:t>
            </a:r>
            <a:r>
              <a:rPr lang="es-CO" kern="0" dirty="0">
                <a:latin typeface="Century Gothic" pitchFamily="34" charset="0"/>
              </a:rPr>
              <a:t>a las situaciones adversas, todos nos unimos para ayudar a quienes más nos </a:t>
            </a:r>
            <a:r>
              <a:rPr lang="es-CO" kern="0" dirty="0" smtClean="0">
                <a:latin typeface="Century Gothic" pitchFamily="34" charset="0"/>
              </a:rPr>
              <a:t>necesitan. </a:t>
            </a:r>
          </a:p>
          <a:p>
            <a:pPr marL="1588" indent="-1588" algn="just">
              <a:spcBef>
                <a:spcPct val="20000"/>
              </a:spcBef>
              <a:buClr>
                <a:srgbClr val="E11B22"/>
              </a:buClr>
              <a:buFont typeface="Wingdings" pitchFamily="2" charset="2"/>
              <a:buNone/>
              <a:defRPr/>
            </a:pPr>
            <a:r>
              <a:rPr lang="es-CO" kern="0" dirty="0" smtClean="0">
                <a:latin typeface="Century Gothic" pitchFamily="34" charset="0"/>
              </a:rPr>
              <a:t>Realizamos </a:t>
            </a:r>
            <a:r>
              <a:rPr lang="es-CO" kern="0" dirty="0" smtClean="0">
                <a:latin typeface="Century Gothic" pitchFamily="34" charset="0"/>
              </a:rPr>
              <a:t>una jornada de donación con todos los empleados para los damnificados de la ola invernal.</a:t>
            </a:r>
          </a:p>
          <a:p>
            <a:pPr marL="1588" indent="-1588" algn="just">
              <a:spcBef>
                <a:spcPct val="20000"/>
              </a:spcBef>
              <a:buClr>
                <a:srgbClr val="E11B22"/>
              </a:buClr>
              <a:buFont typeface="Wingdings" pitchFamily="2" charset="2"/>
              <a:buNone/>
              <a:defRPr/>
            </a:pPr>
            <a:r>
              <a:rPr lang="es-CO" kern="0" dirty="0" smtClean="0">
                <a:latin typeface="Century Gothic" pitchFamily="34" charset="0"/>
              </a:rPr>
              <a:t>La </a:t>
            </a:r>
            <a:r>
              <a:rPr lang="es-CO" kern="0" dirty="0" smtClean="0">
                <a:latin typeface="Century Gothic" pitchFamily="34" charset="0"/>
              </a:rPr>
              <a:t>compañía se unió a la solidaridad de los empleados, duplicando la suma recolectada.</a:t>
            </a:r>
          </a:p>
          <a:p>
            <a:pPr marL="1588" indent="-1588" algn="just">
              <a:spcBef>
                <a:spcPct val="20000"/>
              </a:spcBef>
              <a:buClr>
                <a:srgbClr val="E11B22"/>
              </a:buClr>
              <a:buFont typeface="Wingdings" pitchFamily="2" charset="2"/>
              <a:buNone/>
              <a:defRPr/>
            </a:pPr>
            <a:r>
              <a:rPr lang="es-CO" kern="0" dirty="0" smtClean="0">
                <a:latin typeface="Century Gothic" pitchFamily="34" charset="0"/>
              </a:rPr>
              <a:t>Adicionalmente </a:t>
            </a:r>
            <a:r>
              <a:rPr lang="es-CO" kern="0" dirty="0" smtClean="0">
                <a:latin typeface="Century Gothic" pitchFamily="34" charset="0"/>
              </a:rPr>
              <a:t>para los empleados que fueron damnificados, la compañía les dio un apoyo económico aportando a su pronta recuperación.</a:t>
            </a:r>
            <a:endParaRPr lang="es-CO" kern="0" dirty="0">
              <a:latin typeface="Century Gothic" pitchFamily="34" charset="0"/>
            </a:endParaRPr>
          </a:p>
        </p:txBody>
      </p:sp>
      <p:pic>
        <p:nvPicPr>
          <p:cNvPr id="5" name="Picture 8" descr="http://www.absolut-colombia.com/wp-content/uploads/2010/11/Cruz-Roja-Colombiana.jpg"/>
          <p:cNvPicPr>
            <a:picLocks noChangeAspect="1" noChangeArrowheads="1"/>
          </p:cNvPicPr>
          <p:nvPr/>
        </p:nvPicPr>
        <p:blipFill>
          <a:blip r:embed="rId2" cstate="print"/>
          <a:srcRect/>
          <a:stretch>
            <a:fillRect/>
          </a:stretch>
        </p:blipFill>
        <p:spPr bwMode="auto">
          <a:xfrm>
            <a:off x="5868144" y="2276872"/>
            <a:ext cx="1715010" cy="1687790"/>
          </a:xfrm>
          <a:prstGeom prst="rect">
            <a:avLst/>
          </a:prstGeom>
          <a:noFill/>
        </p:spPr>
      </p:pic>
      <p:pic>
        <p:nvPicPr>
          <p:cNvPr id="7" name="Picture 6" descr="http://chinacota-nortedesantander.gov.co/apc-aa-files/37383431333434316161313237326431/ola_invernal_yas.jpg"/>
          <p:cNvPicPr>
            <a:picLocks noChangeAspect="1" noChangeArrowheads="1"/>
          </p:cNvPicPr>
          <p:nvPr/>
        </p:nvPicPr>
        <p:blipFill>
          <a:blip r:embed="rId3" cstate="print"/>
          <a:srcRect/>
          <a:stretch>
            <a:fillRect/>
          </a:stretch>
        </p:blipFill>
        <p:spPr bwMode="auto">
          <a:xfrm>
            <a:off x="5499892" y="4173637"/>
            <a:ext cx="2456484" cy="163162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2756" y="1412776"/>
            <a:ext cx="8218487" cy="503237"/>
          </a:xfrm>
        </p:spPr>
        <p:txBody>
          <a:bodyPr>
            <a:normAutofit/>
          </a:bodyPr>
          <a:lstStyle/>
          <a:p>
            <a:pPr eaLnBrk="1" hangingPunct="1"/>
            <a:r>
              <a:rPr lang="es-CO" sz="2400" u="none" dirty="0" smtClean="0">
                <a:latin typeface="Century Gothic" pitchFamily="34" charset="0"/>
              </a:rPr>
              <a:t>Campaña de Donación de Sangre</a:t>
            </a:r>
          </a:p>
        </p:txBody>
      </p:sp>
      <p:sp>
        <p:nvSpPr>
          <p:cNvPr id="6" name="Rectangle 3"/>
          <p:cNvSpPr txBox="1">
            <a:spLocks noChangeArrowheads="1"/>
          </p:cNvSpPr>
          <p:nvPr/>
        </p:nvSpPr>
        <p:spPr bwMode="auto">
          <a:xfrm>
            <a:off x="457200" y="2764582"/>
            <a:ext cx="4114800" cy="2674937"/>
          </a:xfrm>
          <a:prstGeom prst="rect">
            <a:avLst/>
          </a:prstGeom>
          <a:noFill/>
          <a:ln w="9525">
            <a:noFill/>
            <a:miter lim="800000"/>
            <a:headEnd/>
            <a:tailEnd/>
          </a:ln>
          <a:effectLst/>
        </p:spPr>
        <p:txBody>
          <a:bodyPr/>
          <a:lstStyle/>
          <a:p>
            <a:pPr marL="1588" indent="-1588" algn="just">
              <a:spcBef>
                <a:spcPct val="20000"/>
              </a:spcBef>
              <a:buClr>
                <a:srgbClr val="E11B22"/>
              </a:buClr>
              <a:buFont typeface="Wingdings" pitchFamily="2" charset="2"/>
              <a:buNone/>
              <a:defRPr/>
            </a:pPr>
            <a:r>
              <a:rPr lang="es-CO" kern="0" dirty="0" smtClean="0">
                <a:latin typeface="Century Gothic" pitchFamily="34" charset="0"/>
              </a:rPr>
              <a:t>Consientes de la necesidad de contar con unidades de sangre disponibles en nuestros hospitales y centros de atención de emergencias, llevamos a cabo nuestra Jornada de Donación de Sangre, en la que superamos la expectativa del </a:t>
            </a:r>
            <a:r>
              <a:rPr lang="es-CO" kern="0" dirty="0" err="1" smtClean="0">
                <a:latin typeface="Century Gothic" pitchFamily="34" charset="0"/>
              </a:rPr>
              <a:t>Hemocentro</a:t>
            </a:r>
            <a:r>
              <a:rPr lang="es-CO" kern="0" dirty="0" smtClean="0">
                <a:latin typeface="Century Gothic" pitchFamily="34" charset="0"/>
              </a:rPr>
              <a:t> Distrital, obteniendo más de 50 unidades de diferentes tipos de sangre.</a:t>
            </a:r>
            <a:endParaRPr lang="es-CO" kern="0" dirty="0">
              <a:latin typeface="Century Gothic" pitchFamily="34" charset="0"/>
            </a:endParaRPr>
          </a:p>
        </p:txBody>
      </p:sp>
      <p:pic>
        <p:nvPicPr>
          <p:cNvPr id="28674" name="Picture 2" descr="http://4.bp.blogspot.com/-Fs8CQYKSLWA/T1U8bfZb5CI/AAAAAAAABIQ/SLS0OBnYzZA/s1600/donaci%25C3%25B2n%2Bsangre%2B1.png"/>
          <p:cNvPicPr>
            <a:picLocks noChangeAspect="1" noChangeArrowheads="1"/>
          </p:cNvPicPr>
          <p:nvPr/>
        </p:nvPicPr>
        <p:blipFill>
          <a:blip r:embed="rId2" cstate="print"/>
          <a:srcRect t="1909" b="19804"/>
          <a:stretch>
            <a:fillRect/>
          </a:stretch>
        </p:blipFill>
        <p:spPr bwMode="auto">
          <a:xfrm>
            <a:off x="4888036" y="2852936"/>
            <a:ext cx="3788420" cy="2952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2756" y="1484784"/>
            <a:ext cx="8218487" cy="503237"/>
          </a:xfrm>
        </p:spPr>
        <p:txBody>
          <a:bodyPr>
            <a:normAutofit/>
          </a:bodyPr>
          <a:lstStyle/>
          <a:p>
            <a:pPr eaLnBrk="1" hangingPunct="1"/>
            <a:r>
              <a:rPr lang="es-CO" sz="2400" u="none" dirty="0" smtClean="0">
                <a:latin typeface="Century Gothic" pitchFamily="34" charset="0"/>
              </a:rPr>
              <a:t>Donación Audífono</a:t>
            </a:r>
          </a:p>
        </p:txBody>
      </p:sp>
      <p:sp>
        <p:nvSpPr>
          <p:cNvPr id="6" name="Rectangle 3"/>
          <p:cNvSpPr txBox="1">
            <a:spLocks noChangeArrowheads="1"/>
          </p:cNvSpPr>
          <p:nvPr/>
        </p:nvSpPr>
        <p:spPr bwMode="auto">
          <a:xfrm>
            <a:off x="457200" y="2921690"/>
            <a:ext cx="3754760" cy="3040682"/>
          </a:xfrm>
          <a:prstGeom prst="rect">
            <a:avLst/>
          </a:prstGeom>
          <a:noFill/>
          <a:ln w="9525">
            <a:noFill/>
            <a:miter lim="800000"/>
            <a:headEnd/>
            <a:tailEnd/>
          </a:ln>
          <a:effectLst/>
        </p:spPr>
        <p:txBody>
          <a:bodyPr/>
          <a:lstStyle/>
          <a:p>
            <a:pPr marL="1588" indent="-1588" algn="just">
              <a:spcBef>
                <a:spcPct val="20000"/>
              </a:spcBef>
              <a:buClr>
                <a:srgbClr val="E11B22"/>
              </a:buClr>
              <a:buFont typeface="Wingdings" pitchFamily="2" charset="2"/>
              <a:buNone/>
              <a:defRPr/>
            </a:pPr>
            <a:r>
              <a:rPr lang="es-CO" kern="0" dirty="0" smtClean="0">
                <a:latin typeface="Century Gothic" pitchFamily="34" charset="0"/>
              </a:rPr>
              <a:t>Con el fin de aportar al proceso de recuperación del hijo de uno de nuestros empleados en condición de discapacidad, le obsequiamos un audífono, con el cual esperamos mejorar su calidad de audición y por supuesto su calidad de vida.</a:t>
            </a:r>
            <a:endParaRPr lang="es-CO" kern="0" dirty="0">
              <a:latin typeface="Century Gothic" pitchFamily="34" charset="0"/>
            </a:endParaRPr>
          </a:p>
        </p:txBody>
      </p:sp>
      <p:pic>
        <p:nvPicPr>
          <p:cNvPr id="41986" name="Picture 2"/>
          <p:cNvPicPr>
            <a:picLocks noChangeAspect="1" noChangeArrowheads="1"/>
          </p:cNvPicPr>
          <p:nvPr/>
        </p:nvPicPr>
        <p:blipFill>
          <a:blip r:embed="rId2" cstate="print"/>
          <a:srcRect l="5573" t="17167" r="66864" b="71458"/>
          <a:stretch>
            <a:fillRect/>
          </a:stretch>
        </p:blipFill>
        <p:spPr bwMode="auto">
          <a:xfrm>
            <a:off x="4776946" y="2938036"/>
            <a:ext cx="4187542" cy="1296144"/>
          </a:xfrm>
          <a:prstGeom prst="rect">
            <a:avLst/>
          </a:prstGeom>
          <a:noFill/>
          <a:ln w="9525">
            <a:noFill/>
            <a:miter lim="800000"/>
            <a:headEnd/>
            <a:tailEnd/>
          </a:ln>
        </p:spPr>
      </p:pic>
      <p:pic>
        <p:nvPicPr>
          <p:cNvPr id="41987" name="Picture 3"/>
          <p:cNvPicPr>
            <a:picLocks noChangeAspect="1" noChangeArrowheads="1"/>
          </p:cNvPicPr>
          <p:nvPr/>
        </p:nvPicPr>
        <p:blipFill>
          <a:blip r:embed="rId2" cstate="print"/>
          <a:srcRect l="27687" t="63125" r="65094" b="22000"/>
          <a:stretch>
            <a:fillRect/>
          </a:stretch>
        </p:blipFill>
        <p:spPr bwMode="auto">
          <a:xfrm>
            <a:off x="6228184" y="4450204"/>
            <a:ext cx="1296144" cy="2003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normAutofit/>
          </a:bodyPr>
          <a:lstStyle/>
          <a:p>
            <a:r>
              <a:rPr lang="es-CO" sz="2400" u="none" dirty="0" smtClean="0"/>
              <a:t>Hemos cumplido!</a:t>
            </a:r>
            <a:endParaRPr lang="es-ES" sz="2400" u="none" dirty="0" smtClean="0"/>
          </a:p>
        </p:txBody>
      </p:sp>
      <p:sp>
        <p:nvSpPr>
          <p:cNvPr id="13315" name="2 Marcador de contenido"/>
          <p:cNvSpPr>
            <a:spLocks noGrp="1"/>
          </p:cNvSpPr>
          <p:nvPr>
            <p:ph idx="1"/>
          </p:nvPr>
        </p:nvSpPr>
        <p:spPr/>
        <p:txBody>
          <a:bodyPr/>
          <a:lstStyle/>
          <a:p>
            <a:pPr algn="just"/>
            <a:r>
              <a:rPr lang="es-CO" dirty="0" smtClean="0">
                <a:latin typeface="Century Gothic" pitchFamily="34" charset="0"/>
              </a:rPr>
              <a:t>La compañía logro vincularse con fundaciones sin ánimo de lucro, permitiendo así que la población más vulnerable se beneficiará con las ayudas.</a:t>
            </a:r>
          </a:p>
          <a:p>
            <a:pPr algn="just"/>
            <a:r>
              <a:rPr lang="es-CO" dirty="0" smtClean="0">
                <a:latin typeface="Century Gothic" pitchFamily="34" charset="0"/>
              </a:rPr>
              <a:t>Los empleados de </a:t>
            </a:r>
            <a:r>
              <a:rPr lang="es-CO" dirty="0" err="1" smtClean="0">
                <a:latin typeface="Century Gothic" pitchFamily="34" charset="0"/>
              </a:rPr>
              <a:t>Aon</a:t>
            </a:r>
            <a:r>
              <a:rPr lang="es-CO" dirty="0" smtClean="0">
                <a:latin typeface="Century Gothic" pitchFamily="34" charset="0"/>
              </a:rPr>
              <a:t> </a:t>
            </a:r>
            <a:r>
              <a:rPr lang="es-CO" dirty="0" smtClean="0">
                <a:latin typeface="Century Gothic" pitchFamily="34" charset="0"/>
              </a:rPr>
              <a:t>han </a:t>
            </a:r>
            <a:r>
              <a:rPr lang="es-CO" dirty="0" smtClean="0">
                <a:latin typeface="Century Gothic" pitchFamily="34" charset="0"/>
              </a:rPr>
              <a:t>demostrado su gran capacidad de sensibilizarse y unirse ante la necesidad de los sectores menos favorecidos.</a:t>
            </a:r>
          </a:p>
          <a:p>
            <a:pPr algn="just"/>
            <a:r>
              <a:rPr lang="es-CO" dirty="0" smtClean="0">
                <a:latin typeface="Century Gothic" pitchFamily="34" charset="0"/>
              </a:rPr>
              <a:t>La conciencia y honestidad de nuestros empleados han permitido dar continuidad al programa con </a:t>
            </a:r>
            <a:r>
              <a:rPr lang="es-CO" dirty="0" err="1" smtClean="0">
                <a:latin typeface="Century Gothic" pitchFamily="34" charset="0"/>
              </a:rPr>
              <a:t>Fundejur</a:t>
            </a:r>
            <a:r>
              <a:rPr lang="es-CO" dirty="0" smtClean="0">
                <a:latin typeface="Century Gothic" pitchFamily="34" charset="0"/>
              </a:rPr>
              <a:t>.</a:t>
            </a:r>
          </a:p>
          <a:p>
            <a:pPr algn="just"/>
            <a:r>
              <a:rPr lang="es-CO" dirty="0" smtClean="0">
                <a:latin typeface="Century Gothic" pitchFamily="34" charset="0"/>
              </a:rPr>
              <a:t>La compañía ha logrado motivar a los empleados para que se unan a campañas y participen con su tiempo y entusiasmo en mejora de las condiciones de las poblaciones más necesitadas.</a:t>
            </a:r>
          </a:p>
          <a:p>
            <a:pPr algn="just">
              <a:buFont typeface="Wingdings" pitchFamily="2" charset="2"/>
              <a:buNone/>
            </a:pPr>
            <a:endParaRPr lang="es-ES" dirty="0" smtClean="0">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9544" y="1205880"/>
            <a:ext cx="8229600" cy="638944"/>
          </a:xfrm>
        </p:spPr>
        <p:txBody>
          <a:bodyPr>
            <a:normAutofit/>
          </a:bodyPr>
          <a:lstStyle/>
          <a:p>
            <a:r>
              <a:rPr lang="es-CO" sz="2400" u="none" dirty="0" smtClean="0"/>
              <a:t>Objetivo del Informe</a:t>
            </a:r>
            <a:endParaRPr lang="es-ES" sz="2400" u="none" dirty="0" smtClean="0"/>
          </a:p>
        </p:txBody>
      </p:sp>
      <p:sp>
        <p:nvSpPr>
          <p:cNvPr id="4099" name="2 Marcador de contenido"/>
          <p:cNvSpPr>
            <a:spLocks noGrp="1"/>
          </p:cNvSpPr>
          <p:nvPr>
            <p:ph idx="1"/>
          </p:nvPr>
        </p:nvSpPr>
        <p:spPr>
          <a:xfrm>
            <a:off x="457200" y="2215405"/>
            <a:ext cx="8229600" cy="1429619"/>
          </a:xfrm>
        </p:spPr>
        <p:txBody>
          <a:bodyPr/>
          <a:lstStyle/>
          <a:p>
            <a:pPr algn="just" eaLnBrk="1" hangingPunct="1"/>
            <a:r>
              <a:rPr lang="es-CO" dirty="0" smtClean="0">
                <a:latin typeface="Century Gothic" pitchFamily="34" charset="0"/>
              </a:rPr>
              <a:t>Dar a conocer al público en general las actividades de responsabilidad social desarrolladas por </a:t>
            </a:r>
            <a:r>
              <a:rPr lang="es-CO" dirty="0" err="1" smtClean="0">
                <a:latin typeface="Century Gothic" pitchFamily="34" charset="0"/>
              </a:rPr>
              <a:t>Aon</a:t>
            </a:r>
            <a:r>
              <a:rPr lang="es-CO" dirty="0" smtClean="0">
                <a:latin typeface="Century Gothic" pitchFamily="34" charset="0"/>
              </a:rPr>
              <a:t> </a:t>
            </a:r>
            <a:r>
              <a:rPr lang="es-CO" dirty="0" err="1" smtClean="0">
                <a:latin typeface="Century Gothic" pitchFamily="34" charset="0"/>
              </a:rPr>
              <a:t>Risk</a:t>
            </a:r>
            <a:r>
              <a:rPr lang="es-CO" dirty="0" smtClean="0">
                <a:latin typeface="Century Gothic" pitchFamily="34" charset="0"/>
              </a:rPr>
              <a:t> </a:t>
            </a:r>
            <a:r>
              <a:rPr lang="es-CO" dirty="0" err="1" smtClean="0">
                <a:latin typeface="Century Gothic" pitchFamily="34" charset="0"/>
              </a:rPr>
              <a:t>Services</a:t>
            </a:r>
            <a:r>
              <a:rPr lang="es-CO" dirty="0" smtClean="0">
                <a:latin typeface="Century Gothic" pitchFamily="34" charset="0"/>
              </a:rPr>
              <a:t> </a:t>
            </a:r>
            <a:r>
              <a:rPr lang="es-CO" dirty="0" smtClean="0">
                <a:latin typeface="Century Gothic" pitchFamily="34" charset="0"/>
              </a:rPr>
              <a:t>Colombia S.A. </a:t>
            </a:r>
            <a:r>
              <a:rPr lang="es-CO" dirty="0" smtClean="0">
                <a:latin typeface="Century Gothic" pitchFamily="34" charset="0"/>
              </a:rPr>
              <a:t>Corredores de Seguros </a:t>
            </a:r>
            <a:r>
              <a:rPr lang="es-CO" dirty="0" smtClean="0">
                <a:latin typeface="Century Gothic" pitchFamily="34" charset="0"/>
              </a:rPr>
              <a:t>durante </a:t>
            </a:r>
            <a:r>
              <a:rPr lang="es-CO" dirty="0" smtClean="0">
                <a:latin typeface="Century Gothic" pitchFamily="34" charset="0"/>
              </a:rPr>
              <a:t>el 2011.</a:t>
            </a:r>
            <a:endParaRPr lang="es-ES" dirty="0" smtClean="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459544" y="1205880"/>
            <a:ext cx="8229600" cy="638944"/>
          </a:xfrm>
        </p:spPr>
        <p:txBody>
          <a:bodyPr>
            <a:noAutofit/>
          </a:bodyPr>
          <a:lstStyle/>
          <a:p>
            <a:r>
              <a:rPr lang="es-CO" sz="2400" u="none" dirty="0" smtClean="0"/>
              <a:t>Programa de Gestión Social – 2011</a:t>
            </a:r>
            <a:br>
              <a:rPr lang="es-CO" sz="2400" u="none" dirty="0" smtClean="0"/>
            </a:br>
            <a:r>
              <a:rPr lang="es-CO" sz="2400" u="none" dirty="0" smtClean="0"/>
              <a:t>“Aunamos Esfuerzos para el Bienestar de Todos”</a:t>
            </a:r>
            <a:endParaRPr lang="es-ES" sz="2400" u="none" dirty="0" smtClean="0"/>
          </a:p>
        </p:txBody>
      </p:sp>
      <p:sp>
        <p:nvSpPr>
          <p:cNvPr id="5123" name="2 Marcador de contenido"/>
          <p:cNvSpPr>
            <a:spLocks noGrp="1"/>
          </p:cNvSpPr>
          <p:nvPr>
            <p:ph idx="1"/>
          </p:nvPr>
        </p:nvSpPr>
        <p:spPr>
          <a:xfrm>
            <a:off x="457200" y="2287413"/>
            <a:ext cx="8229600" cy="4525963"/>
          </a:xfrm>
        </p:spPr>
        <p:txBody>
          <a:bodyPr/>
          <a:lstStyle/>
          <a:p>
            <a:pPr>
              <a:buFont typeface="Wingdings" pitchFamily="2" charset="2"/>
              <a:buNone/>
            </a:pPr>
            <a:r>
              <a:rPr lang="es-CO" b="1" dirty="0" smtClean="0">
                <a:latin typeface="Century Gothic" pitchFamily="34" charset="0"/>
              </a:rPr>
              <a:t>Propósitos</a:t>
            </a:r>
          </a:p>
          <a:p>
            <a:pPr algn="just"/>
            <a:r>
              <a:rPr lang="es-CO" dirty="0" smtClean="0">
                <a:latin typeface="Century Gothic" pitchFamily="34" charset="0"/>
              </a:rPr>
              <a:t>Proponer herramientas de reflexión que motiven a cambios de actitudes y comportamientos en los empleados de </a:t>
            </a:r>
            <a:r>
              <a:rPr lang="es-CO" dirty="0" err="1" smtClean="0">
                <a:latin typeface="Century Gothic" pitchFamily="34" charset="0"/>
              </a:rPr>
              <a:t>Aon</a:t>
            </a:r>
            <a:r>
              <a:rPr lang="es-CO" dirty="0" smtClean="0">
                <a:latin typeface="Century Gothic" pitchFamily="34" charset="0"/>
              </a:rPr>
              <a:t>.</a:t>
            </a:r>
            <a:endParaRPr lang="es-CO" dirty="0" smtClean="0">
              <a:latin typeface="Century Gothic" pitchFamily="34" charset="0"/>
            </a:endParaRPr>
          </a:p>
          <a:p>
            <a:pPr algn="just"/>
            <a:r>
              <a:rPr lang="es-CO" dirty="0" smtClean="0">
                <a:latin typeface="Century Gothic" pitchFamily="34" charset="0"/>
              </a:rPr>
              <a:t>Abrir espacios efectivos de participación y apoyo a causas solidarias. </a:t>
            </a:r>
          </a:p>
          <a:p>
            <a:pPr algn="just"/>
            <a:endParaRPr lang="es-CO" dirty="0" smtClean="0"/>
          </a:p>
          <a:p>
            <a:pPr algn="just"/>
            <a:endParaRPr lang="es-CO" b="1" dirty="0" smtClean="0"/>
          </a:p>
          <a:p>
            <a:pPr algn="just">
              <a:buFont typeface="Wingdings" pitchFamily="2" charset="2"/>
              <a:buNone/>
            </a:pPr>
            <a:r>
              <a:rPr lang="es-CO" b="1" dirty="0" smtClean="0">
                <a:latin typeface="Century Gothic" pitchFamily="34" charset="0"/>
              </a:rPr>
              <a:t>Actividades programadas</a:t>
            </a:r>
          </a:p>
          <a:p>
            <a:pPr algn="just"/>
            <a:r>
              <a:rPr lang="es-CO" dirty="0" smtClean="0">
                <a:latin typeface="Century Gothic" pitchFamily="34" charset="0"/>
              </a:rPr>
              <a:t>Brindar apoyo a los sectores menos favorecidos a través de fundaciones sin ánimo de lucro.</a:t>
            </a:r>
          </a:p>
          <a:p>
            <a:pPr algn="just"/>
            <a:r>
              <a:rPr lang="es-CO" dirty="0" smtClean="0">
                <a:latin typeface="Century Gothic" pitchFamily="34" charset="0"/>
              </a:rPr>
              <a:t>Apoyo en situaciones específicas de calamidad surgidas en el país donde Aon reconozca que es importante nuestro apoyo.</a:t>
            </a:r>
          </a:p>
          <a:p>
            <a:pPr algn="just"/>
            <a:r>
              <a:rPr lang="es-CO" dirty="0" smtClean="0">
                <a:latin typeface="Century Gothic" pitchFamily="34" charset="0"/>
              </a:rPr>
              <a:t>Llevar a cabo donaciones no monetarias, de gran impacto para la sociedad en general.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9544" y="1277888"/>
            <a:ext cx="8229600" cy="638944"/>
          </a:xfrm>
        </p:spPr>
        <p:txBody>
          <a:bodyPr>
            <a:normAutofit/>
          </a:bodyPr>
          <a:lstStyle/>
          <a:p>
            <a:pPr eaLnBrk="1" hangingPunct="1"/>
            <a:r>
              <a:rPr lang="es-CO" sz="2400" u="none" dirty="0" smtClean="0">
                <a:latin typeface="Century Gothic" pitchFamily="34" charset="0"/>
              </a:rPr>
              <a:t>Fundaciones Seleccionadas</a:t>
            </a:r>
          </a:p>
        </p:txBody>
      </p:sp>
      <p:sp>
        <p:nvSpPr>
          <p:cNvPr id="4099" name="Rectangle 3"/>
          <p:cNvSpPr>
            <a:spLocks noGrp="1" noChangeArrowheads="1"/>
          </p:cNvSpPr>
          <p:nvPr>
            <p:ph type="body" idx="1"/>
          </p:nvPr>
        </p:nvSpPr>
        <p:spPr>
          <a:xfrm>
            <a:off x="457200" y="2215405"/>
            <a:ext cx="8229600" cy="4525963"/>
          </a:xfrm>
        </p:spPr>
        <p:txBody>
          <a:bodyPr>
            <a:normAutofit/>
          </a:bodyPr>
          <a:lstStyle/>
          <a:p>
            <a:pPr algn="just" eaLnBrk="1" hangingPunct="1">
              <a:buFont typeface="Wingdings" pitchFamily="2" charset="2"/>
              <a:buNone/>
              <a:defRPr/>
            </a:pPr>
            <a:endParaRPr lang="es-CO" sz="1800" dirty="0" smtClean="0">
              <a:latin typeface="Century Gothic" pitchFamily="34" charset="0"/>
            </a:endParaRPr>
          </a:p>
          <a:p>
            <a:pPr algn="just" eaLnBrk="1" hangingPunct="1">
              <a:buFont typeface="Wingdings" pitchFamily="2" charset="2"/>
              <a:buNone/>
              <a:defRPr/>
            </a:pPr>
            <a:r>
              <a:rPr lang="es-CO" sz="1800" dirty="0" smtClean="0">
                <a:latin typeface="Century Gothic" pitchFamily="34" charset="0"/>
              </a:rPr>
              <a:t>Durante el 2011 nos enfocamos en grandes amigos: </a:t>
            </a:r>
          </a:p>
          <a:p>
            <a:pPr algn="just" eaLnBrk="1" hangingPunct="1">
              <a:buFont typeface="Wingdings" pitchFamily="2" charset="2"/>
              <a:buNone/>
              <a:defRPr/>
            </a:pPr>
            <a:endParaRPr lang="es-CO" sz="1800" dirty="0" smtClean="0">
              <a:latin typeface="Century Gothic" pitchFamily="34" charset="0"/>
            </a:endParaRPr>
          </a:p>
          <a:p>
            <a:pPr algn="just" eaLnBrk="1" hangingPunct="1">
              <a:defRPr/>
            </a:pPr>
            <a:r>
              <a:rPr lang="es-CO" sz="1800" dirty="0" smtClean="0">
                <a:solidFill>
                  <a:srgbClr val="FF0000"/>
                </a:solidFill>
                <a:latin typeface="Century Gothic" pitchFamily="34" charset="0"/>
              </a:rPr>
              <a:t>Fundación </a:t>
            </a:r>
            <a:r>
              <a:rPr lang="es-CO" sz="1800" dirty="0" err="1" smtClean="0">
                <a:solidFill>
                  <a:srgbClr val="FF0000"/>
                </a:solidFill>
                <a:latin typeface="Century Gothic" pitchFamily="34" charset="0"/>
              </a:rPr>
              <a:t>Funstall</a:t>
            </a:r>
            <a:endParaRPr lang="es-CO" sz="1800" dirty="0" smtClean="0">
              <a:solidFill>
                <a:srgbClr val="FF0000"/>
              </a:solidFill>
              <a:latin typeface="Century Gothic" pitchFamily="34" charset="0"/>
            </a:endParaRPr>
          </a:p>
          <a:p>
            <a:pPr algn="just" eaLnBrk="1" hangingPunct="1">
              <a:defRPr/>
            </a:pPr>
            <a:r>
              <a:rPr lang="es-CO" sz="1800" dirty="0" smtClean="0">
                <a:solidFill>
                  <a:srgbClr val="FF0000"/>
                </a:solidFill>
                <a:latin typeface="Century Gothic" pitchFamily="34" charset="0"/>
              </a:rPr>
              <a:t>Fundación </a:t>
            </a:r>
            <a:r>
              <a:rPr lang="es-CO" sz="1800" dirty="0" err="1" smtClean="0">
                <a:solidFill>
                  <a:srgbClr val="FF0000"/>
                </a:solidFill>
                <a:latin typeface="Century Gothic" pitchFamily="34" charset="0"/>
              </a:rPr>
              <a:t>Fundejur</a:t>
            </a:r>
            <a:endParaRPr lang="es-CO" sz="1800" dirty="0" smtClean="0">
              <a:solidFill>
                <a:srgbClr val="FF0000"/>
              </a:solidFill>
              <a:latin typeface="Century Gothic" pitchFamily="34" charset="0"/>
            </a:endParaRPr>
          </a:p>
          <a:p>
            <a:pPr algn="just" eaLnBrk="1" hangingPunct="1">
              <a:defRPr/>
            </a:pPr>
            <a:r>
              <a:rPr lang="es-CO" sz="1800" dirty="0" smtClean="0">
                <a:solidFill>
                  <a:srgbClr val="FF0000"/>
                </a:solidFill>
                <a:latin typeface="Century Gothic" pitchFamily="34" charset="0"/>
              </a:rPr>
              <a:t>Fundación Niños de los Andes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9544" y="1349896"/>
            <a:ext cx="8229600" cy="638944"/>
          </a:xfrm>
        </p:spPr>
        <p:txBody>
          <a:bodyPr>
            <a:noAutofit/>
          </a:bodyPr>
          <a:lstStyle/>
          <a:p>
            <a:pPr eaLnBrk="1" hangingPunct="1"/>
            <a:r>
              <a:rPr lang="es-CO" sz="2400" u="none" dirty="0" smtClean="0">
                <a:latin typeface="Century Gothic" pitchFamily="34" charset="0"/>
              </a:rPr>
              <a:t>Propósito de FUNSTALL</a:t>
            </a:r>
            <a:br>
              <a:rPr lang="es-CO" sz="2400" u="none" dirty="0" smtClean="0">
                <a:latin typeface="Century Gothic" pitchFamily="34" charset="0"/>
              </a:rPr>
            </a:br>
            <a:endParaRPr lang="es-CO" sz="2400" u="none" dirty="0" smtClean="0">
              <a:latin typeface="Century Gothic" pitchFamily="34" charset="0"/>
            </a:endParaRPr>
          </a:p>
        </p:txBody>
      </p:sp>
      <p:sp>
        <p:nvSpPr>
          <p:cNvPr id="81923" name="Rectangle 3"/>
          <p:cNvSpPr>
            <a:spLocks noGrp="1" noChangeArrowheads="1"/>
          </p:cNvSpPr>
          <p:nvPr>
            <p:ph type="body" idx="1"/>
          </p:nvPr>
        </p:nvSpPr>
        <p:spPr>
          <a:xfrm>
            <a:off x="467544" y="2060848"/>
            <a:ext cx="3900488" cy="3960440"/>
          </a:xfrm>
        </p:spPr>
        <p:txBody>
          <a:bodyPr>
            <a:noAutofit/>
          </a:bodyPr>
          <a:lstStyle/>
          <a:p>
            <a:pPr marL="1588" indent="-1588" algn="just" eaLnBrk="1" hangingPunct="1">
              <a:lnSpc>
                <a:spcPct val="150000"/>
              </a:lnSpc>
              <a:spcBef>
                <a:spcPts val="0"/>
              </a:spcBef>
              <a:buFont typeface="Wingdings" pitchFamily="2" charset="2"/>
              <a:buNone/>
              <a:defRPr/>
            </a:pPr>
            <a:r>
              <a:rPr lang="es-CO" sz="1800" dirty="0" smtClean="0">
                <a:latin typeface="Century Gothic" pitchFamily="34" charset="0"/>
              </a:rPr>
              <a:t>Es una Fundación que se dedica a brindar a niñas y niños con discapacidad física de escasos recursos, en especial cáncer y enfermedades relacionadas, recuperación funcional durante su tratamiento y/o fase terminal mejorando su calidad de vida y/o reincorporándolos a un plan de vida normal con su familia. </a:t>
            </a:r>
          </a:p>
          <a:p>
            <a:pPr algn="just" eaLnBrk="1" hangingPunct="1">
              <a:buFont typeface="Wingdings" pitchFamily="2" charset="2"/>
              <a:buNone/>
              <a:defRPr/>
            </a:pPr>
            <a:endParaRPr lang="es-CO" sz="1800" dirty="0" smtClean="0">
              <a:latin typeface="Century Gothic" pitchFamily="34" charset="0"/>
            </a:endParaRPr>
          </a:p>
        </p:txBody>
      </p:sp>
      <p:pic>
        <p:nvPicPr>
          <p:cNvPr id="7172" name="3 Imagen" descr="funstall.jpg"/>
          <p:cNvPicPr>
            <a:picLocks noChangeAspect="1"/>
          </p:cNvPicPr>
          <p:nvPr/>
        </p:nvPicPr>
        <p:blipFill>
          <a:blip r:embed="rId2" cstate="print"/>
          <a:srcRect t="26042"/>
          <a:stretch>
            <a:fillRect/>
          </a:stretch>
        </p:blipFill>
        <p:spPr bwMode="auto">
          <a:xfrm>
            <a:off x="5220072" y="3140968"/>
            <a:ext cx="3137227"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340768"/>
            <a:ext cx="8218487" cy="503238"/>
          </a:xfrm>
        </p:spPr>
        <p:txBody>
          <a:bodyPr>
            <a:normAutofit/>
          </a:bodyPr>
          <a:lstStyle/>
          <a:p>
            <a:pPr eaLnBrk="1" hangingPunct="1"/>
            <a:r>
              <a:rPr lang="es-CO" sz="2400" u="none" dirty="0" smtClean="0">
                <a:latin typeface="Century Gothic" pitchFamily="34" charset="0"/>
              </a:rPr>
              <a:t>Apoyo a FUNSTALL</a:t>
            </a:r>
          </a:p>
        </p:txBody>
      </p:sp>
      <p:sp>
        <p:nvSpPr>
          <p:cNvPr id="10243" name="Rectangle 3"/>
          <p:cNvSpPr>
            <a:spLocks noGrp="1" noChangeArrowheads="1"/>
          </p:cNvSpPr>
          <p:nvPr>
            <p:ph type="body" idx="1"/>
          </p:nvPr>
        </p:nvSpPr>
        <p:spPr>
          <a:xfrm>
            <a:off x="467544" y="2204864"/>
            <a:ext cx="3829050" cy="3267236"/>
          </a:xfrm>
        </p:spPr>
        <p:txBody>
          <a:bodyPr>
            <a:normAutofit lnSpcReduction="10000"/>
          </a:bodyPr>
          <a:lstStyle/>
          <a:p>
            <a:pPr marL="1588" indent="-1588" algn="just" eaLnBrk="1" hangingPunct="1">
              <a:lnSpc>
                <a:spcPct val="150000"/>
              </a:lnSpc>
              <a:buFont typeface="Wingdings" pitchFamily="2" charset="2"/>
              <a:buNone/>
            </a:pPr>
            <a:r>
              <a:rPr lang="es-CO" sz="1800" dirty="0" smtClean="0">
                <a:latin typeface="Century Gothic" pitchFamily="34" charset="0"/>
              </a:rPr>
              <a:t>En el </a:t>
            </a:r>
            <a:r>
              <a:rPr lang="es-CO" sz="2100" dirty="0" smtClean="0">
                <a:latin typeface="Century Gothic" pitchFamily="34" charset="0"/>
              </a:rPr>
              <a:t>mes de diciembre, la compañía donó</a:t>
            </a:r>
            <a:r>
              <a:rPr lang="es-CO" sz="2100" b="1" dirty="0" smtClean="0">
                <a:latin typeface="Century Gothic" pitchFamily="34" charset="0"/>
              </a:rPr>
              <a:t> $10.000.000 </a:t>
            </a:r>
            <a:r>
              <a:rPr lang="es-CO" sz="2100" dirty="0" smtClean="0">
                <a:latin typeface="Century Gothic" pitchFamily="34" charset="0"/>
              </a:rPr>
              <a:t>a nuestros amigos de </a:t>
            </a:r>
            <a:r>
              <a:rPr lang="es-CO" sz="2100" dirty="0" err="1" smtClean="0">
                <a:latin typeface="Century Gothic" pitchFamily="34" charset="0"/>
              </a:rPr>
              <a:t>Funstall</a:t>
            </a:r>
            <a:r>
              <a:rPr lang="es-CO" sz="2100" dirty="0" smtClean="0">
                <a:latin typeface="Century Gothic" pitchFamily="34" charset="0"/>
              </a:rPr>
              <a:t> , con el fin apoyar a todos los niños y sus familias en esta época tan especial.</a:t>
            </a:r>
          </a:p>
          <a:p>
            <a:pPr marL="1588" indent="-1588" algn="just" eaLnBrk="1" hangingPunct="1">
              <a:buFont typeface="Wingdings" pitchFamily="2" charset="2"/>
              <a:buNone/>
            </a:pPr>
            <a:endParaRPr lang="es-CO" sz="1800" dirty="0" smtClean="0">
              <a:latin typeface="Century Gothic" pitchFamily="34" charset="0"/>
            </a:endParaRPr>
          </a:p>
          <a:p>
            <a:pPr marL="1588" indent="-1588" algn="just" eaLnBrk="1" hangingPunct="1">
              <a:buFont typeface="Wingdings" pitchFamily="2" charset="2"/>
              <a:buNone/>
            </a:pPr>
            <a:endParaRPr lang="es-CO" sz="1800" dirty="0" smtClean="0">
              <a:latin typeface="Century Gothic" pitchFamily="34" charset="0"/>
            </a:endParaRPr>
          </a:p>
        </p:txBody>
      </p:sp>
      <p:pic>
        <p:nvPicPr>
          <p:cNvPr id="7" name="Picture 3"/>
          <p:cNvPicPr>
            <a:picLocks noChangeAspect="1" noChangeArrowheads="1"/>
          </p:cNvPicPr>
          <p:nvPr/>
        </p:nvPicPr>
        <p:blipFill>
          <a:blip r:embed="rId2" cstate="print"/>
          <a:srcRect l="23643" t="16744" r="43721" b="63783"/>
          <a:stretch>
            <a:fillRect/>
          </a:stretch>
        </p:blipFill>
        <p:spPr bwMode="auto">
          <a:xfrm>
            <a:off x="5004048" y="3033462"/>
            <a:ext cx="3763926" cy="140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5"/>
          <p:cNvSpPr>
            <a:spLocks noChangeArrowheads="1"/>
          </p:cNvSpPr>
          <p:nvPr/>
        </p:nvSpPr>
        <p:spPr bwMode="auto">
          <a:xfrm>
            <a:off x="428625" y="2172940"/>
            <a:ext cx="3857625" cy="3416300"/>
          </a:xfrm>
          <a:prstGeom prst="rect">
            <a:avLst/>
          </a:prstGeom>
          <a:noFill/>
          <a:ln w="9525">
            <a:noFill/>
            <a:miter lim="800000"/>
            <a:headEnd/>
            <a:tailEnd/>
          </a:ln>
        </p:spPr>
        <p:txBody>
          <a:bodyPr>
            <a:spAutoFit/>
          </a:bodyPr>
          <a:lstStyle/>
          <a:p>
            <a:pPr algn="just"/>
            <a:endParaRPr lang="es-CO" dirty="0">
              <a:latin typeface="Century Gothic" pitchFamily="34" charset="0"/>
            </a:endParaRPr>
          </a:p>
          <a:p>
            <a:pPr algn="just"/>
            <a:r>
              <a:rPr lang="es-CO" dirty="0">
                <a:latin typeface="Century Gothic" pitchFamily="34" charset="0"/>
              </a:rPr>
              <a:t>Es una organización especializada en desarrollar beneficio social, de carácter</a:t>
            </a:r>
          </a:p>
          <a:p>
            <a:pPr algn="just"/>
            <a:r>
              <a:rPr lang="es-CO" dirty="0">
                <a:latin typeface="Century Gothic" pitchFamily="34" charset="0"/>
              </a:rPr>
              <a:t>voluntario y sin ánimo de lucro, que busca mejorar las condiciones de vida de las familias campesinas que viven en extrema pobreza. Cuentan con seis (6) hogares infantiles, donde se atienden a más de 300 niños menores de 7años</a:t>
            </a:r>
          </a:p>
        </p:txBody>
      </p:sp>
      <p:sp>
        <p:nvSpPr>
          <p:cNvPr id="11268" name="8 Rectángulo"/>
          <p:cNvSpPr>
            <a:spLocks noChangeArrowheads="1"/>
          </p:cNvSpPr>
          <p:nvPr/>
        </p:nvSpPr>
        <p:spPr bwMode="auto">
          <a:xfrm>
            <a:off x="4857750" y="2374553"/>
            <a:ext cx="4000500" cy="2862262"/>
          </a:xfrm>
          <a:prstGeom prst="rect">
            <a:avLst/>
          </a:prstGeom>
          <a:noFill/>
          <a:ln w="9525">
            <a:noFill/>
            <a:miter lim="800000"/>
            <a:headEnd/>
            <a:tailEnd/>
          </a:ln>
        </p:spPr>
        <p:txBody>
          <a:bodyPr>
            <a:spAutoFit/>
          </a:bodyPr>
          <a:lstStyle/>
          <a:p>
            <a:pPr algn="just"/>
            <a:r>
              <a:rPr lang="es-CO" dirty="0">
                <a:latin typeface="Century Gothic" pitchFamily="34" charset="0"/>
              </a:rPr>
              <a:t>En nuestras oficinas de Bogotá, tenemos ubicados </a:t>
            </a:r>
            <a:r>
              <a:rPr lang="es-CO" b="1" dirty="0">
                <a:latin typeface="Century Gothic" pitchFamily="34" charset="0"/>
              </a:rPr>
              <a:t>exhibidores, </a:t>
            </a:r>
            <a:r>
              <a:rPr lang="es-CO" dirty="0">
                <a:latin typeface="Century Gothic" pitchFamily="34" charset="0"/>
              </a:rPr>
              <a:t>que  contienen   golosinas para que  los  empleados y  el  público  en  general las consuma.</a:t>
            </a:r>
          </a:p>
          <a:p>
            <a:pPr algn="just"/>
            <a:endParaRPr lang="es-CO" dirty="0">
              <a:latin typeface="Century Gothic" pitchFamily="34" charset="0"/>
            </a:endParaRPr>
          </a:p>
          <a:p>
            <a:pPr algn="just"/>
            <a:r>
              <a:rPr lang="es-CO" dirty="0">
                <a:latin typeface="Century Gothic" pitchFamily="34" charset="0"/>
              </a:rPr>
              <a:t>Durante el </a:t>
            </a:r>
            <a:r>
              <a:rPr lang="es-CO" dirty="0" smtClean="0">
                <a:latin typeface="Century Gothic" pitchFamily="34" charset="0"/>
              </a:rPr>
              <a:t>2011, </a:t>
            </a:r>
            <a:r>
              <a:rPr lang="es-CO" dirty="0">
                <a:latin typeface="Century Gothic" pitchFamily="34" charset="0"/>
              </a:rPr>
              <a:t>todas las semanas la Fundación recogió los fondos de las cajitas correspondientes</a:t>
            </a:r>
            <a:endParaRPr lang="es-CO" b="1" dirty="0">
              <a:latin typeface="Century Gothic" pitchFamily="34" charset="0"/>
            </a:endParaRPr>
          </a:p>
        </p:txBody>
      </p:sp>
      <p:sp>
        <p:nvSpPr>
          <p:cNvPr id="6" name="5 Título"/>
          <p:cNvSpPr>
            <a:spLocks noGrp="1"/>
          </p:cNvSpPr>
          <p:nvPr>
            <p:ph type="title"/>
          </p:nvPr>
        </p:nvSpPr>
        <p:spPr>
          <a:xfrm>
            <a:off x="459544" y="1493912"/>
            <a:ext cx="8229600" cy="638944"/>
          </a:xfrm>
        </p:spPr>
        <p:txBody>
          <a:bodyPr>
            <a:noAutofit/>
          </a:bodyPr>
          <a:lstStyle/>
          <a:p>
            <a:r>
              <a:rPr lang="es-CO" sz="2400" u="none" dirty="0" smtClean="0">
                <a:latin typeface="Century Gothic" pitchFamily="34" charset="0"/>
              </a:rPr>
              <a:t>Fundación Para el Desarrollo de la Juventud Rural</a:t>
            </a:r>
            <a:br>
              <a:rPr lang="es-CO" sz="2400" u="none" dirty="0" smtClean="0">
                <a:latin typeface="Century Gothic" pitchFamily="34" charset="0"/>
              </a:rPr>
            </a:br>
            <a:endParaRPr lang="es-CO" sz="2400" u="non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1412776"/>
            <a:ext cx="8218487" cy="503237"/>
          </a:xfrm>
        </p:spPr>
        <p:txBody>
          <a:bodyPr>
            <a:normAutofit/>
          </a:bodyPr>
          <a:lstStyle/>
          <a:p>
            <a:pPr eaLnBrk="1" hangingPunct="1"/>
            <a:r>
              <a:rPr lang="es-CO" sz="2400" u="none" dirty="0" smtClean="0">
                <a:latin typeface="Century Gothic" pitchFamily="34" charset="0"/>
              </a:rPr>
              <a:t>Propósito de FUNDACIÓN NIÑOS DE LOS ANDES</a:t>
            </a:r>
          </a:p>
        </p:txBody>
      </p:sp>
      <p:sp>
        <p:nvSpPr>
          <p:cNvPr id="11267" name="Rectangle 55"/>
          <p:cNvSpPr>
            <a:spLocks noChangeArrowheads="1"/>
          </p:cNvSpPr>
          <p:nvPr/>
        </p:nvSpPr>
        <p:spPr bwMode="auto">
          <a:xfrm>
            <a:off x="428625" y="2111945"/>
            <a:ext cx="4503415" cy="4247317"/>
          </a:xfrm>
          <a:prstGeom prst="rect">
            <a:avLst/>
          </a:prstGeom>
          <a:noFill/>
          <a:ln w="9525">
            <a:noFill/>
            <a:miter lim="800000"/>
            <a:headEnd/>
            <a:tailEnd/>
          </a:ln>
        </p:spPr>
        <p:txBody>
          <a:bodyPr wrap="square">
            <a:spAutoFit/>
          </a:bodyPr>
          <a:lstStyle/>
          <a:p>
            <a:pPr algn="just"/>
            <a:r>
              <a:rPr lang="es-CO" dirty="0">
                <a:latin typeface="Century Gothic" pitchFamily="34" charset="0"/>
              </a:rPr>
              <a:t>E</a:t>
            </a:r>
            <a:r>
              <a:rPr lang="es-CO" dirty="0" smtClean="0">
                <a:latin typeface="Century Gothic" pitchFamily="34" charset="0"/>
              </a:rPr>
              <a:t>s una organización sin ánimo de lucro, concebida como fórmula de protección y rehabilitación de un grupo poblacional creciente de niños y niñas de la calle, en condiciones de gran vulnerabilidad a la violación de sus derechos fundamentales. Mediante programas y servicios adecuados, ofrecemos soluciones reales para mejorar la calidad de vida de los niños y alcanzar su desarrollo físico, mental, espiritual y social; reconociéndolos así como sujetos de </a:t>
            </a:r>
            <a:r>
              <a:rPr lang="es-CO" dirty="0" smtClean="0">
                <a:latin typeface="Century Gothic" pitchFamily="34" charset="0"/>
              </a:rPr>
              <a:t>derechos. </a:t>
            </a:r>
            <a:endParaRPr lang="es-CO" dirty="0" smtClean="0">
              <a:latin typeface="Century Gothic" pitchFamily="34" charset="0"/>
            </a:endParaRPr>
          </a:p>
          <a:p>
            <a:pPr algn="just"/>
            <a:endParaRPr lang="es-CO" dirty="0">
              <a:latin typeface="Century Gothic" pitchFamily="34" charset="0"/>
            </a:endParaRPr>
          </a:p>
        </p:txBody>
      </p:sp>
      <p:pic>
        <p:nvPicPr>
          <p:cNvPr id="6" name="Picture 4" descr="http://www.lared.com.co/CompromisoSocial/LogoNinosAndesGR.gif"/>
          <p:cNvPicPr>
            <a:picLocks noChangeAspect="1" noChangeArrowheads="1"/>
          </p:cNvPicPr>
          <p:nvPr/>
        </p:nvPicPr>
        <p:blipFill>
          <a:blip r:embed="rId2" cstate="print"/>
          <a:srcRect/>
          <a:stretch>
            <a:fillRect/>
          </a:stretch>
        </p:blipFill>
        <p:spPr bwMode="auto">
          <a:xfrm>
            <a:off x="5292080" y="3284984"/>
            <a:ext cx="2752725" cy="7715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1196752"/>
            <a:ext cx="8218487" cy="503237"/>
          </a:xfrm>
        </p:spPr>
        <p:txBody>
          <a:bodyPr>
            <a:normAutofit/>
          </a:bodyPr>
          <a:lstStyle/>
          <a:p>
            <a:pPr eaLnBrk="1" hangingPunct="1"/>
            <a:r>
              <a:rPr lang="es-CO" sz="2400" u="none" dirty="0" smtClean="0">
                <a:latin typeface="Century Gothic" pitchFamily="34" charset="0"/>
              </a:rPr>
              <a:t>Actividad con Fundación Niños de Los Andes</a:t>
            </a:r>
          </a:p>
        </p:txBody>
      </p:sp>
      <p:sp>
        <p:nvSpPr>
          <p:cNvPr id="11267" name="Rectangle 55"/>
          <p:cNvSpPr>
            <a:spLocks noChangeArrowheads="1"/>
          </p:cNvSpPr>
          <p:nvPr/>
        </p:nvSpPr>
        <p:spPr bwMode="auto">
          <a:xfrm>
            <a:off x="428625" y="2154574"/>
            <a:ext cx="3639319" cy="3970318"/>
          </a:xfrm>
          <a:prstGeom prst="rect">
            <a:avLst/>
          </a:prstGeom>
          <a:noFill/>
          <a:ln w="9525">
            <a:noFill/>
            <a:miter lim="800000"/>
            <a:headEnd/>
            <a:tailEnd/>
          </a:ln>
        </p:spPr>
        <p:txBody>
          <a:bodyPr wrap="square">
            <a:spAutoFit/>
          </a:bodyPr>
          <a:lstStyle/>
          <a:p>
            <a:pPr algn="just"/>
            <a:r>
              <a:rPr lang="es-CO" dirty="0" smtClean="0">
                <a:latin typeface="Century Gothic" pitchFamily="34" charset="0"/>
              </a:rPr>
              <a:t>Participamos en las actividades </a:t>
            </a:r>
            <a:r>
              <a:rPr lang="es-CO" dirty="0" smtClean="0">
                <a:latin typeface="Century Gothic" pitchFamily="34" charset="0"/>
              </a:rPr>
              <a:t>propuestas a </a:t>
            </a:r>
            <a:r>
              <a:rPr lang="es-CO" dirty="0" smtClean="0">
                <a:latin typeface="Century Gothic" pitchFamily="34" charset="0"/>
              </a:rPr>
              <a:t>fin de año, para el acompañamiento a habitantes de calle durante el mes de diciembre.</a:t>
            </a:r>
          </a:p>
          <a:p>
            <a:pPr algn="just"/>
            <a:endParaRPr lang="es-CO" dirty="0">
              <a:latin typeface="Century Gothic" pitchFamily="34" charset="0"/>
            </a:endParaRPr>
          </a:p>
          <a:p>
            <a:pPr algn="just"/>
            <a:r>
              <a:rPr lang="es-CO" dirty="0" smtClean="0">
                <a:latin typeface="Century Gothic" pitchFamily="34" charset="0"/>
              </a:rPr>
              <a:t>Contamos con el apoyo de un grupo de empleados, quienes sensibilizados con la situación actual de nuestra ciudad, donaron su tiempo en pro de la felicidad de niños y adultos en condiciones de abandono.</a:t>
            </a:r>
            <a:endParaRPr lang="es-CO" dirty="0">
              <a:latin typeface="Century Gothic" pitchFamily="34" charset="0"/>
            </a:endParaRPr>
          </a:p>
        </p:txBody>
      </p:sp>
      <p:pic>
        <p:nvPicPr>
          <p:cNvPr id="6" name="Picture 4" descr="http://www.lared.com.co/CompromisoSocial/LogoNinosAndesGR.gif"/>
          <p:cNvPicPr>
            <a:picLocks noChangeAspect="1" noChangeArrowheads="1"/>
          </p:cNvPicPr>
          <p:nvPr/>
        </p:nvPicPr>
        <p:blipFill>
          <a:blip r:embed="rId2" cstate="print"/>
          <a:srcRect/>
          <a:stretch>
            <a:fillRect/>
          </a:stretch>
        </p:blipFill>
        <p:spPr bwMode="auto">
          <a:xfrm>
            <a:off x="5220072" y="5393779"/>
            <a:ext cx="2752725" cy="771525"/>
          </a:xfrm>
          <a:prstGeom prst="rect">
            <a:avLst/>
          </a:prstGeom>
          <a:noFill/>
        </p:spPr>
      </p:pic>
      <p:pic>
        <p:nvPicPr>
          <p:cNvPr id="26626" name="Picture 2" descr="G:\Bienestar\Pass it on\IMG_2120.JPG"/>
          <p:cNvPicPr>
            <a:picLocks noChangeAspect="1" noChangeArrowheads="1"/>
          </p:cNvPicPr>
          <p:nvPr/>
        </p:nvPicPr>
        <p:blipFill>
          <a:blip r:embed="rId3" cstate="print"/>
          <a:srcRect l="5734" t="11165" b="9121"/>
          <a:stretch>
            <a:fillRect/>
          </a:stretch>
        </p:blipFill>
        <p:spPr bwMode="auto">
          <a:xfrm>
            <a:off x="4355976" y="2369443"/>
            <a:ext cx="4314446" cy="27363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CB52C886FDB245AE0372D501B3C397" ma:contentTypeVersion="0" ma:contentTypeDescription="Create a new document." ma:contentTypeScope="" ma:versionID="e3938d261b5e50cadd5e28488d2c25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3B7F17-D2C7-4EDD-AEF0-C44A6F2775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5510828-41B7-4C11-BF1A-589A6770F3B9}">
  <ds:schemaRefs>
    <ds:schemaRef ds:uri="http://schemas.microsoft.com/office/2006/metadata/properties"/>
  </ds:schemaRefs>
</ds:datastoreItem>
</file>

<file path=customXml/itemProps3.xml><?xml version="1.0" encoding="utf-8"?>
<ds:datastoreItem xmlns:ds="http://schemas.openxmlformats.org/officeDocument/2006/customXml" ds:itemID="{8D45E696-5CF5-4366-8CCD-12BB8D4CD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TotalTime>
  <Words>807</Words>
  <Application>Microsoft Office PowerPoint</Application>
  <PresentationFormat>Presentación en pantalla (4:3)</PresentationFormat>
  <Paragraphs>54</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Responsabilidad Social 2011 </vt:lpstr>
      <vt:lpstr>Objetivo del Informe</vt:lpstr>
      <vt:lpstr>Programa de Gestión Social – 2011 “Aunamos Esfuerzos para el Bienestar de Todos”</vt:lpstr>
      <vt:lpstr>Fundaciones Seleccionadas</vt:lpstr>
      <vt:lpstr>Propósito de FUNSTALL </vt:lpstr>
      <vt:lpstr>Apoyo a FUNSTALL</vt:lpstr>
      <vt:lpstr>Fundación Para el Desarrollo de la Juventud Rural </vt:lpstr>
      <vt:lpstr>Propósito de FUNDACIÓN NIÑOS DE LOS ANDES</vt:lpstr>
      <vt:lpstr>Actividad con Fundación Niños de Los Andes</vt:lpstr>
      <vt:lpstr>Participación Carrera de la Mujer</vt:lpstr>
      <vt:lpstr>Apoyo a Situaciones Específicas de Calamidad</vt:lpstr>
      <vt:lpstr>Campaña de Donación de Sangre</vt:lpstr>
      <vt:lpstr>Donación Audífono</vt:lpstr>
      <vt:lpstr>Hemos cumplido!</vt:lpstr>
    </vt:vector>
  </TitlesOfParts>
  <Company>AON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Cantillo</dc:creator>
  <cp:lastModifiedBy>stephanievillanueva</cp:lastModifiedBy>
  <cp:revision>16</cp:revision>
  <dcterms:created xsi:type="dcterms:W3CDTF">2011-10-14T17:25:06Z</dcterms:created>
  <dcterms:modified xsi:type="dcterms:W3CDTF">2012-03-15T23:51:36Z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0x010100C3CB52C886FDB245AE0372D501B3C397</vt:lpwstr>
  </property>
</Properties>
</file>