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30"/>
  </p:notesMasterIdLst>
  <p:sldIdLst>
    <p:sldId id="256" r:id="rId2"/>
    <p:sldId id="258" r:id="rId3"/>
    <p:sldId id="280" r:id="rId4"/>
    <p:sldId id="261" r:id="rId5"/>
    <p:sldId id="270" r:id="rId6"/>
    <p:sldId id="281" r:id="rId7"/>
    <p:sldId id="295" r:id="rId8"/>
    <p:sldId id="296" r:id="rId9"/>
    <p:sldId id="297" r:id="rId10"/>
    <p:sldId id="298" r:id="rId11"/>
    <p:sldId id="299" r:id="rId12"/>
    <p:sldId id="278" r:id="rId13"/>
    <p:sldId id="282" r:id="rId14"/>
    <p:sldId id="283" r:id="rId15"/>
    <p:sldId id="284" r:id="rId16"/>
    <p:sldId id="285" r:id="rId17"/>
    <p:sldId id="286" r:id="rId18"/>
    <p:sldId id="287" r:id="rId19"/>
    <p:sldId id="262" r:id="rId20"/>
    <p:sldId id="265" r:id="rId21"/>
    <p:sldId id="266" r:id="rId22"/>
    <p:sldId id="267" r:id="rId23"/>
    <p:sldId id="268" r:id="rId24"/>
    <p:sldId id="269" r:id="rId25"/>
    <p:sldId id="293" r:id="rId26"/>
    <p:sldId id="294" r:id="rId27"/>
    <p:sldId id="289"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711"/>
    <a:srgbClr val="028D71"/>
    <a:srgbClr val="FB9747"/>
    <a:srgbClr val="FBAE47"/>
    <a:srgbClr val="D94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snapToObjects="1">
      <p:cViewPr>
        <p:scale>
          <a:sx n="80" d="100"/>
          <a:sy n="80" d="100"/>
        </p:scale>
        <p:origin x="-162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67092651757185E-2"/>
          <c:y val="7.0270363004596451E-2"/>
          <c:w val="0.89456869009584661"/>
          <c:h val="0.80810917455285913"/>
        </c:manualLayout>
      </c:layout>
      <c:barChart>
        <c:barDir val="col"/>
        <c:grouping val="clustered"/>
        <c:varyColors val="0"/>
        <c:ser>
          <c:idx val="0"/>
          <c:order val="0"/>
          <c:spPr>
            <a:solidFill>
              <a:srgbClr val="FFFFFF"/>
            </a:solidFill>
            <a:ln w="12700">
              <a:solidFill>
                <a:srgbClr val="000000"/>
              </a:solidFill>
              <a:prstDash val="solid"/>
            </a:ln>
          </c:spPr>
          <c:invertIfNegative val="0"/>
          <c:cat>
            <c:strRef>
              <c:f>'Historical Performance with Rec'!$A$2:$A$9</c:f>
              <c:strCache>
                <c:ptCount val="8"/>
                <c:pt idx="0">
                  <c:v>FY07</c:v>
                </c:pt>
                <c:pt idx="1">
                  <c:v>FY08</c:v>
                </c:pt>
                <c:pt idx="2">
                  <c:v>FY09</c:v>
                </c:pt>
                <c:pt idx="3">
                  <c:v>FY10</c:v>
                </c:pt>
                <c:pt idx="4">
                  <c:v>FY11</c:v>
                </c:pt>
                <c:pt idx="5">
                  <c:v>FY12</c:v>
                </c:pt>
                <c:pt idx="6">
                  <c:v>FY13</c:v>
                </c:pt>
                <c:pt idx="7">
                  <c:v>FY14</c:v>
                </c:pt>
              </c:strCache>
            </c:strRef>
          </c:cat>
          <c:val>
            <c:numRef>
              <c:f>'Historical Performance with Rec'!$B$2:$B$9</c:f>
              <c:numCache>
                <c:formatCode>0.00</c:formatCode>
                <c:ptCount val="8"/>
                <c:pt idx="0">
                  <c:v>1.06</c:v>
                </c:pt>
                <c:pt idx="1">
                  <c:v>0.91</c:v>
                </c:pt>
                <c:pt idx="2">
                  <c:v>0.7</c:v>
                </c:pt>
                <c:pt idx="3">
                  <c:v>0.54</c:v>
                </c:pt>
                <c:pt idx="4">
                  <c:v>0.47</c:v>
                </c:pt>
                <c:pt idx="5">
                  <c:v>0.38</c:v>
                </c:pt>
                <c:pt idx="6">
                  <c:v>0.3</c:v>
                </c:pt>
                <c:pt idx="7">
                  <c:v>0.26</c:v>
                </c:pt>
              </c:numCache>
            </c:numRef>
          </c:val>
        </c:ser>
        <c:dLbls>
          <c:showLegendKey val="0"/>
          <c:showVal val="0"/>
          <c:showCatName val="0"/>
          <c:showSerName val="0"/>
          <c:showPercent val="0"/>
          <c:showBubbleSize val="0"/>
        </c:dLbls>
        <c:gapWidth val="60"/>
        <c:axId val="190092416"/>
        <c:axId val="190093952"/>
      </c:barChart>
      <c:catAx>
        <c:axId val="190092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90093952"/>
        <c:crosses val="autoZero"/>
        <c:auto val="1"/>
        <c:lblAlgn val="ctr"/>
        <c:lblOffset val="100"/>
        <c:tickLblSkip val="1"/>
        <c:tickMarkSkip val="1"/>
        <c:noMultiLvlLbl val="0"/>
      </c:catAx>
      <c:valAx>
        <c:axId val="190093952"/>
        <c:scaling>
          <c:orientation val="minMax"/>
          <c:max val="1.5"/>
        </c:scaling>
        <c:delete val="0"/>
        <c:axPos val="l"/>
        <c:majorGridlines>
          <c:spPr>
            <a:ln w="3175">
              <a:solidFill>
                <a:srgbClr val="000000"/>
              </a:solidFill>
              <a:prstDash val="solid"/>
            </a:ln>
          </c:spPr>
        </c:majorGridlines>
        <c:numFmt formatCode="0.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90092416"/>
        <c:crosses val="autoZero"/>
        <c:crossBetween val="between"/>
        <c:majorUnit val="0.5"/>
      </c:valAx>
      <c:spPr>
        <a:gradFill rotWithShape="0">
          <a:gsLst>
            <a:gs pos="0">
              <a:srgbClr val="FFFFFF"/>
            </a:gs>
            <a:gs pos="100000">
              <a:srgbClr val="99CC00"/>
            </a:gs>
          </a:gsLst>
          <a:lin ang="5400000" scaled="1"/>
        </a:gra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SAFE M.M.</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Sheet1!$A$2:$A$95</c:f>
              <c:numCache>
                <c:formatCode>0.00</c:formatCode>
                <c:ptCount val="9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formatCode="#,##0.00;&quot;-&quot;#,##0.00">
                  <c:v>4.2210309065E-2</c:v>
                </c:pt>
                <c:pt idx="52" formatCode="#,##0.00;&quot;-&quot;#,##0.00">
                  <c:v>5.082495251E-2</c:v>
                </c:pt>
                <c:pt idx="53" formatCode="#,##0.00;&quot;-&quot;#,##0.00">
                  <c:v>5.5187135436999997E-2</c:v>
                </c:pt>
                <c:pt idx="54" formatCode="#,##0.00;&quot;-&quot;#,##0.00">
                  <c:v>0.15214806441000001</c:v>
                </c:pt>
                <c:pt idx="55" formatCode="#,##0.00;&quot;-&quot;#,##0.00">
                  <c:v>0.17153784103299999</c:v>
                </c:pt>
                <c:pt idx="56" formatCode="#,##0.00;&quot;-&quot;#,##0.00">
                  <c:v>0.18344651983599999</c:v>
                </c:pt>
                <c:pt idx="57" formatCode="#,##0.00;&quot;-&quot;#,##0.00">
                  <c:v>0.21359853727700001</c:v>
                </c:pt>
                <c:pt idx="58" formatCode="#,##0.00;&quot;-&quot;#,##0.00">
                  <c:v>0.25237452884799999</c:v>
                </c:pt>
                <c:pt idx="59" formatCode="#,##0.00;&quot;-&quot;#,##0.00">
                  <c:v>0.25856780585099998</c:v>
                </c:pt>
                <c:pt idx="60" formatCode="#,##0.00;&quot;-&quot;#,##0.00">
                  <c:v>0.28973623861499997</c:v>
                </c:pt>
                <c:pt idx="61" formatCode="#,##0.00;&quot;-&quot;#,##0.00">
                  <c:v>0.32560244592499998</c:v>
                </c:pt>
                <c:pt idx="62" formatCode="#,##0.00;&quot;-&quot;#,##0.00">
                  <c:v>0.33998456469999999</c:v>
                </c:pt>
                <c:pt idx="63" formatCode="#,##0.00;&quot;-&quot;#,##0.00">
                  <c:v>0.347176414223</c:v>
                </c:pt>
                <c:pt idx="64" formatCode="#,##0.00;&quot;-&quot;#,##0.00">
                  <c:v>0.36270651602199999</c:v>
                </c:pt>
                <c:pt idx="65" formatCode="#,##0.00;&quot;-&quot;#,##0.00">
                  <c:v>0.36933827507900002</c:v>
                </c:pt>
                <c:pt idx="66" formatCode="#,##0.00;&quot;-&quot;#,##0.00">
                  <c:v>0.38281101959800001</c:v>
                </c:pt>
                <c:pt idx="67" formatCode="#,##0.00;&quot;-&quot;#,##0.00">
                  <c:v>0.42066384962100001</c:v>
                </c:pt>
                <c:pt idx="68" formatCode="#,##0.00;&quot;-&quot;#,##0.00">
                  <c:v>0.45548471924599998</c:v>
                </c:pt>
                <c:pt idx="69" formatCode="#,##0.00;&quot;-&quot;#,##0.00">
                  <c:v>0.489105182069</c:v>
                </c:pt>
                <c:pt idx="70" formatCode="#,##0.00;&quot;-&quot;#,##0.00">
                  <c:v>0.49685095862400003</c:v>
                </c:pt>
                <c:pt idx="71" formatCode="#,##0.00;&quot;-&quot;#,##0.00">
                  <c:v>0.50088656922700003</c:v>
                </c:pt>
                <c:pt idx="72" formatCode="#,##0.00;&quot;-&quot;#,##0.00">
                  <c:v>0.52699325316800005</c:v>
                </c:pt>
                <c:pt idx="73" formatCode="#,##0.00;&quot;-&quot;#,##0.00">
                  <c:v>0.61890379759299996</c:v>
                </c:pt>
                <c:pt idx="74" formatCode="#,##0.00;&quot;-&quot;#,##0.00">
                  <c:v>0.69684468725600002</c:v>
                </c:pt>
                <c:pt idx="75" formatCode="#,##0.00;&quot;-&quot;#,##0.00">
                  <c:v>0.79004230676499998</c:v>
                </c:pt>
                <c:pt idx="76" formatCode="#,##0.00;&quot;-&quot;#,##0.00">
                  <c:v>0.803697006228</c:v>
                </c:pt>
                <c:pt idx="77" formatCode="#,##0.00;&quot;-&quot;#,##0.00">
                  <c:v>0.93515189204600002</c:v>
                </c:pt>
                <c:pt idx="78" formatCode="#,##0.00;&quot;-&quot;#,##0.00">
                  <c:v>1.1109444694399999</c:v>
                </c:pt>
                <c:pt idx="79" formatCode="#,##0.00;&quot;-&quot;#,##0.00">
                  <c:v>1.2241475342599999</c:v>
                </c:pt>
                <c:pt idx="80" formatCode="#,##0.00;&quot;-&quot;#,##0.00">
                  <c:v>1.3090504475310001</c:v>
                </c:pt>
                <c:pt idx="81" formatCode="#,##0.00;&quot;-&quot;#,##0.00">
                  <c:v>1.314989233525</c:v>
                </c:pt>
                <c:pt idx="82" formatCode="#,##0.00;&quot;-&quot;#,##0.00">
                  <c:v>1.3343741451660001</c:v>
                </c:pt>
                <c:pt idx="83" formatCode="#,##0.00;&quot;-&quot;#,##0.00">
                  <c:v>1.3671941757520001</c:v>
                </c:pt>
                <c:pt idx="84" formatCode="#,##0.00;&quot;-&quot;#,##0.00">
                  <c:v>1.4270119084140001</c:v>
                </c:pt>
                <c:pt idx="85" formatCode="#,##0.00;&quot;-&quot;#,##0.00">
                  <c:v>2.0029643872929999</c:v>
                </c:pt>
                <c:pt idx="86" formatCode="#,##0.00;&quot;-&quot;#,##0.00">
                  <c:v>2.0310548283249998</c:v>
                </c:pt>
                <c:pt idx="87" formatCode="#,##0.00;&quot;-&quot;#,##0.00">
                  <c:v>2.485009182108</c:v>
                </c:pt>
                <c:pt idx="88" formatCode="#,##0.00;&quot;-&quot;#,##0.00">
                  <c:v>2.6633640951880002</c:v>
                </c:pt>
                <c:pt idx="89" formatCode="#,##0.00;&quot;-&quot;#,##0.00">
                  <c:v>2.9694370689670002</c:v>
                </c:pt>
                <c:pt idx="90" formatCode="#,##0.00;&quot;-&quot;#,##0.00">
                  <c:v>3.6237398444690001</c:v>
                </c:pt>
                <c:pt idx="91" formatCode="#,##0.00;&quot;-&quot;#,##0.00">
                  <c:v>6.2633095327569999</c:v>
                </c:pt>
                <c:pt idx="92" formatCode="#,##0.00;&quot;-&quot;#,##0.00">
                  <c:v>9.1861106007710003</c:v>
                </c:pt>
                <c:pt idx="93" formatCode="#,##0.00;&quot;-&quot;#,##0.00">
                  <c:v>10.566356720202</c:v>
                </c:pt>
              </c:numCache>
            </c:numRef>
          </c:xVal>
          <c:yVal>
            <c:numRef>
              <c:f>Sheet1!$B$2:$B$95</c:f>
              <c:numCache>
                <c:formatCode>#,##0</c:formatCode>
                <c:ptCount val="94"/>
                <c:pt idx="0">
                  <c:v>83</c:v>
                </c:pt>
                <c:pt idx="1">
                  <c:v>71</c:v>
                </c:pt>
                <c:pt idx="2">
                  <c:v>94</c:v>
                </c:pt>
                <c:pt idx="3">
                  <c:v>87</c:v>
                </c:pt>
                <c:pt idx="4">
                  <c:v>71</c:v>
                </c:pt>
                <c:pt idx="5">
                  <c:v>84</c:v>
                </c:pt>
                <c:pt idx="6">
                  <c:v>78</c:v>
                </c:pt>
                <c:pt idx="7">
                  <c:v>90</c:v>
                </c:pt>
                <c:pt idx="8">
                  <c:v>82</c:v>
                </c:pt>
                <c:pt idx="9">
                  <c:v>90</c:v>
                </c:pt>
                <c:pt idx="10">
                  <c:v>85</c:v>
                </c:pt>
                <c:pt idx="11">
                  <c:v>95</c:v>
                </c:pt>
                <c:pt idx="12">
                  <c:v>86</c:v>
                </c:pt>
                <c:pt idx="13">
                  <c:v>86</c:v>
                </c:pt>
                <c:pt idx="14">
                  <c:v>82</c:v>
                </c:pt>
                <c:pt idx="15">
                  <c:v>84</c:v>
                </c:pt>
                <c:pt idx="16">
                  <c:v>90</c:v>
                </c:pt>
                <c:pt idx="17">
                  <c:v>81</c:v>
                </c:pt>
                <c:pt idx="18">
                  <c:v>88</c:v>
                </c:pt>
                <c:pt idx="19">
                  <c:v>80</c:v>
                </c:pt>
                <c:pt idx="20">
                  <c:v>87</c:v>
                </c:pt>
                <c:pt idx="21">
                  <c:v>95</c:v>
                </c:pt>
                <c:pt idx="22">
                  <c:v>84</c:v>
                </c:pt>
                <c:pt idx="23">
                  <c:v>90</c:v>
                </c:pt>
                <c:pt idx="24">
                  <c:v>83</c:v>
                </c:pt>
                <c:pt idx="25">
                  <c:v>85</c:v>
                </c:pt>
                <c:pt idx="26">
                  <c:v>78</c:v>
                </c:pt>
                <c:pt idx="27">
                  <c:v>72</c:v>
                </c:pt>
                <c:pt idx="28">
                  <c:v>73</c:v>
                </c:pt>
                <c:pt idx="29">
                  <c:v>84</c:v>
                </c:pt>
                <c:pt idx="30">
                  <c:v>80</c:v>
                </c:pt>
                <c:pt idx="31">
                  <c:v>85</c:v>
                </c:pt>
                <c:pt idx="32">
                  <c:v>83</c:v>
                </c:pt>
                <c:pt idx="33">
                  <c:v>27</c:v>
                </c:pt>
                <c:pt idx="34">
                  <c:v>81</c:v>
                </c:pt>
                <c:pt idx="35">
                  <c:v>74</c:v>
                </c:pt>
                <c:pt idx="36">
                  <c:v>79</c:v>
                </c:pt>
                <c:pt idx="37">
                  <c:v>75</c:v>
                </c:pt>
                <c:pt idx="38">
                  <c:v>80</c:v>
                </c:pt>
                <c:pt idx="39">
                  <c:v>80</c:v>
                </c:pt>
                <c:pt idx="40">
                  <c:v>59</c:v>
                </c:pt>
                <c:pt idx="41">
                  <c:v>86</c:v>
                </c:pt>
                <c:pt idx="42">
                  <c:v>84</c:v>
                </c:pt>
                <c:pt idx="43">
                  <c:v>91</c:v>
                </c:pt>
                <c:pt idx="44">
                  <c:v>92</c:v>
                </c:pt>
                <c:pt idx="45">
                  <c:v>88</c:v>
                </c:pt>
                <c:pt idx="46">
                  <c:v>87</c:v>
                </c:pt>
                <c:pt idx="47">
                  <c:v>81</c:v>
                </c:pt>
                <c:pt idx="48">
                  <c:v>90</c:v>
                </c:pt>
                <c:pt idx="49">
                  <c:v>68</c:v>
                </c:pt>
                <c:pt idx="50">
                  <c:v>93</c:v>
                </c:pt>
                <c:pt idx="51">
                  <c:v>88</c:v>
                </c:pt>
                <c:pt idx="52">
                  <c:v>85</c:v>
                </c:pt>
                <c:pt idx="53">
                  <c:v>85</c:v>
                </c:pt>
                <c:pt idx="54">
                  <c:v>94</c:v>
                </c:pt>
                <c:pt idx="55">
                  <c:v>88</c:v>
                </c:pt>
                <c:pt idx="56">
                  <c:v>82</c:v>
                </c:pt>
                <c:pt idx="57">
                  <c:v>84</c:v>
                </c:pt>
                <c:pt idx="58">
                  <c:v>83</c:v>
                </c:pt>
                <c:pt idx="59">
                  <c:v>83</c:v>
                </c:pt>
                <c:pt idx="60">
                  <c:v>82</c:v>
                </c:pt>
                <c:pt idx="61">
                  <c:v>80</c:v>
                </c:pt>
                <c:pt idx="62">
                  <c:v>78</c:v>
                </c:pt>
                <c:pt idx="63">
                  <c:v>84</c:v>
                </c:pt>
                <c:pt idx="64">
                  <c:v>79</c:v>
                </c:pt>
                <c:pt idx="65">
                  <c:v>88</c:v>
                </c:pt>
                <c:pt idx="66">
                  <c:v>86</c:v>
                </c:pt>
                <c:pt idx="67">
                  <c:v>60</c:v>
                </c:pt>
                <c:pt idx="68">
                  <c:v>79</c:v>
                </c:pt>
                <c:pt idx="69">
                  <c:v>83</c:v>
                </c:pt>
                <c:pt idx="70">
                  <c:v>90</c:v>
                </c:pt>
                <c:pt idx="71">
                  <c:v>85</c:v>
                </c:pt>
                <c:pt idx="72">
                  <c:v>86</c:v>
                </c:pt>
                <c:pt idx="73">
                  <c:v>88</c:v>
                </c:pt>
                <c:pt idx="74">
                  <c:v>71</c:v>
                </c:pt>
                <c:pt idx="75">
                  <c:v>84</c:v>
                </c:pt>
                <c:pt idx="76">
                  <c:v>81</c:v>
                </c:pt>
                <c:pt idx="77">
                  <c:v>80</c:v>
                </c:pt>
                <c:pt idx="78">
                  <c:v>80</c:v>
                </c:pt>
                <c:pt idx="79">
                  <c:v>86</c:v>
                </c:pt>
                <c:pt idx="80">
                  <c:v>87</c:v>
                </c:pt>
                <c:pt idx="81">
                  <c:v>85</c:v>
                </c:pt>
                <c:pt idx="82">
                  <c:v>82</c:v>
                </c:pt>
                <c:pt idx="83">
                  <c:v>83</c:v>
                </c:pt>
                <c:pt idx="84">
                  <c:v>80</c:v>
                </c:pt>
                <c:pt idx="85">
                  <c:v>82</c:v>
                </c:pt>
                <c:pt idx="86">
                  <c:v>82</c:v>
                </c:pt>
                <c:pt idx="87">
                  <c:v>80</c:v>
                </c:pt>
                <c:pt idx="88">
                  <c:v>87</c:v>
                </c:pt>
                <c:pt idx="89">
                  <c:v>82</c:v>
                </c:pt>
                <c:pt idx="90">
                  <c:v>80</c:v>
                </c:pt>
                <c:pt idx="91">
                  <c:v>77</c:v>
                </c:pt>
                <c:pt idx="92">
                  <c:v>92</c:v>
                </c:pt>
                <c:pt idx="93">
                  <c:v>65</c:v>
                </c:pt>
              </c:numCache>
            </c:numRef>
          </c:yVal>
          <c:smooth val="0"/>
        </c:ser>
        <c:dLbls>
          <c:showLegendKey val="0"/>
          <c:showVal val="0"/>
          <c:showCatName val="0"/>
          <c:showSerName val="0"/>
          <c:showPercent val="0"/>
          <c:showBubbleSize val="0"/>
        </c:dLbls>
        <c:axId val="190604416"/>
        <c:axId val="190943616"/>
      </c:scatterChart>
      <c:valAx>
        <c:axId val="190604416"/>
        <c:scaling>
          <c:orientation val="minMax"/>
          <c:max val="4.2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TRIR</a:t>
                </a:r>
                <a:endParaRPr lang="en-US" dirty="0"/>
              </a:p>
            </c:rich>
          </c:tx>
          <c:layout>
            <c:manualLayout>
              <c:xMode val="edge"/>
              <c:yMode val="edge"/>
              <c:x val="0.44672257454562436"/>
              <c:y val="0.93262939541966761"/>
            </c:manualLayout>
          </c:layout>
          <c:overlay val="0"/>
          <c:spPr>
            <a:noFill/>
            <a:ln>
              <a:noFill/>
            </a:ln>
            <a:effectLst/>
          </c:sp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943616"/>
        <c:crosses val="max"/>
        <c:crossBetween val="midCat"/>
        <c:majorUnit val="0.25"/>
        <c:minorUnit val="0.25"/>
      </c:valAx>
      <c:valAx>
        <c:axId val="190943616"/>
        <c:scaling>
          <c:orientation val="maxMin"/>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S.A.F.E.</a:t>
                </a:r>
                <a:endParaRPr lang="en-US" dirty="0"/>
              </a:p>
            </c:rich>
          </c:tx>
          <c:layout>
            <c:manualLayout>
              <c:xMode val="edge"/>
              <c:yMode val="edge"/>
              <c:x val="1.4678419804540082E-2"/>
              <c:y val="0.25258616284475421"/>
            </c:manualLayout>
          </c:layout>
          <c:overlay val="0"/>
          <c:spPr>
            <a:noFill/>
            <a:ln>
              <a:noFill/>
            </a:ln>
            <a:effectLst/>
          </c:sp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604416"/>
        <c:crosses val="autoZero"/>
        <c:crossBetween val="midCat"/>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0.47146</cdr:x>
      <cdr:y>0.10793</cdr:y>
    </cdr:from>
    <cdr:to>
      <cdr:x>0.5866</cdr:x>
      <cdr:y>0.26678</cdr:y>
    </cdr:to>
    <cdr:sp macro="" textlink="">
      <cdr:nvSpPr>
        <cdr:cNvPr id="373761" name="Text Box 1"/>
        <cdr:cNvSpPr txBox="1">
          <a:spLocks xmlns:a="http://schemas.openxmlformats.org/drawingml/2006/main" noChangeArrowheads="1"/>
        </cdr:cNvSpPr>
      </cdr:nvSpPr>
      <cdr:spPr bwMode="auto">
        <a:xfrm xmlns:a="http://schemas.openxmlformats.org/drawingml/2006/main">
          <a:off x="1966675" y="264353"/>
          <a:ext cx="480301" cy="3890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0.10004</cdr:x>
      <cdr:y>0.18578</cdr:y>
    </cdr:from>
    <cdr:to>
      <cdr:x>0.25809</cdr:x>
      <cdr:y>0.81129</cdr:y>
    </cdr:to>
    <cdr:sp macro="" textlink="">
      <cdr:nvSpPr>
        <cdr:cNvPr id="2" name="Rectangle 1"/>
        <cdr:cNvSpPr/>
      </cdr:nvSpPr>
      <cdr:spPr>
        <a:xfrm xmlns:a="http://schemas.openxmlformats.org/drawingml/2006/main">
          <a:off x="692427" y="596226"/>
          <a:ext cx="1094016" cy="2007511"/>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BE2F1-C476-4934-847E-7C51023A0CE5}" type="datetimeFigureOut">
              <a:rPr lang="en-US" smtClean="0"/>
              <a:t>6/10/2015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36A9D-6F13-487C-98BF-4D4015ABC909}" type="slidenum">
              <a:rPr lang="en-US" smtClean="0"/>
              <a:t>‹#›</a:t>
            </a:fld>
            <a:endParaRPr lang="en-US" dirty="0"/>
          </a:p>
        </p:txBody>
      </p:sp>
    </p:spTree>
    <p:extLst>
      <p:ext uri="{BB962C8B-B14F-4D97-AF65-F5344CB8AC3E}">
        <p14:creationId xmlns:p14="http://schemas.microsoft.com/office/powerpoint/2010/main" val="267080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Senior leaders are numbers driven and quarter-by-quarter in their thinking.  The TRIR becomes another number that can be continuously reduced YOY by X%.  This may work at the global level but not at the site level.</a:t>
            </a:r>
          </a:p>
          <a:p>
            <a:endParaRPr lang="en-US" dirty="0"/>
          </a:p>
          <a:p>
            <a:r>
              <a:rPr lang="en-US" dirty="0" smtClean="0"/>
              <a:t>Leaders also expect that zero can be reached like a goal line is crossed and a race is won.  In fact, it should not be unexpected for a site to cross back and forth over that line or even approach and never cross.  Zero is the goal every day.</a:t>
            </a:r>
            <a:endParaRPr lang="en-US" dirty="0"/>
          </a:p>
        </p:txBody>
      </p:sp>
      <p:sp>
        <p:nvSpPr>
          <p:cNvPr id="4" name="Slide Number Placeholder 3"/>
          <p:cNvSpPr>
            <a:spLocks noGrp="1"/>
          </p:cNvSpPr>
          <p:nvPr>
            <p:ph type="sldNum" sz="quarter" idx="10"/>
          </p:nvPr>
        </p:nvSpPr>
        <p:spPr/>
        <p:txBody>
          <a:bodyPr/>
          <a:lstStyle/>
          <a:p>
            <a:fld id="{EBBA099A-A37B-449B-BD34-4B4078C8FCA6}" type="slidenum">
              <a:rPr lang="en-US" smtClean="0"/>
              <a:pPr/>
              <a:t>20</a:t>
            </a:fld>
            <a:endParaRPr lang="en-US" dirty="0"/>
          </a:p>
        </p:txBody>
      </p:sp>
    </p:spTree>
    <p:extLst>
      <p:ext uri="{BB962C8B-B14F-4D97-AF65-F5344CB8AC3E}">
        <p14:creationId xmlns:p14="http://schemas.microsoft.com/office/powerpoint/2010/main" val="5053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this company’s operational excellence program a site can not advance to a higher level of recognition with a poor safety record.  The problem is if a poor safety record is determined by the TRIR then a small site gets knocked out of contention due to just one injury.</a:t>
            </a:r>
            <a:endParaRPr lang="en-US" dirty="0"/>
          </a:p>
        </p:txBody>
      </p:sp>
      <p:sp>
        <p:nvSpPr>
          <p:cNvPr id="4" name="Slide Number Placeholder 3"/>
          <p:cNvSpPr>
            <a:spLocks noGrp="1"/>
          </p:cNvSpPr>
          <p:nvPr>
            <p:ph type="sldNum" sz="quarter" idx="10"/>
          </p:nvPr>
        </p:nvSpPr>
        <p:spPr/>
        <p:txBody>
          <a:bodyPr/>
          <a:lstStyle/>
          <a:p>
            <a:fld id="{EBBA099A-A37B-449B-BD34-4B4078C8FCA6}" type="slidenum">
              <a:rPr lang="en-US" smtClean="0"/>
              <a:pPr/>
              <a:t>21</a:t>
            </a:fld>
            <a:endParaRPr lang="en-US" dirty="0"/>
          </a:p>
        </p:txBody>
      </p:sp>
    </p:spTree>
    <p:extLst>
      <p:ext uri="{BB962C8B-B14F-4D97-AF65-F5344CB8AC3E}">
        <p14:creationId xmlns:p14="http://schemas.microsoft.com/office/powerpoint/2010/main" val="128912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see a correlation between this company’s SMS and their TRIR?  Is the SMS a predictor of the TRIR? At a macro level we can see the correlation and the direction that this company is headed with both.</a:t>
            </a:r>
          </a:p>
          <a:p>
            <a:pPr marL="162175" indent="-162175">
              <a:buFont typeface="Arial" panose="020B0604020202020204" pitchFamily="34" charset="0"/>
              <a:buChar char="•"/>
            </a:pPr>
            <a:r>
              <a:rPr lang="en-US" dirty="0" smtClean="0"/>
              <a:t>The dots</a:t>
            </a:r>
            <a:r>
              <a:rPr lang="en-US" baseline="0" dirty="0" smtClean="0"/>
              <a:t> are sites positioned by their </a:t>
            </a:r>
            <a:r>
              <a:rPr lang="en-US" dirty="0" smtClean="0"/>
              <a:t>SMS</a:t>
            </a:r>
            <a:r>
              <a:rPr lang="en-US" baseline="0" dirty="0" smtClean="0"/>
              <a:t> score and TRIR YTD; three dots to the right are plants off the scale for TRIR but indicate position for </a:t>
            </a:r>
            <a:r>
              <a:rPr lang="en-US" dirty="0" smtClean="0"/>
              <a:t>the SMS</a:t>
            </a:r>
            <a:endParaRPr lang="en-US" baseline="0" dirty="0" smtClean="0"/>
          </a:p>
          <a:p>
            <a:pPr marL="162175" indent="-162175">
              <a:buFont typeface="Arial" panose="020B0604020202020204" pitchFamily="34" charset="0"/>
              <a:buChar char="•"/>
            </a:pPr>
            <a:r>
              <a:rPr lang="en-US" baseline="0" dirty="0" smtClean="0"/>
              <a:t>Green box = SL5 in both categories (SL = star level)</a:t>
            </a:r>
          </a:p>
          <a:p>
            <a:pPr marL="162175" indent="-162175">
              <a:buFont typeface="Arial" panose="020B0604020202020204" pitchFamily="34" charset="0"/>
              <a:buChar char="•"/>
            </a:pPr>
            <a:r>
              <a:rPr lang="en-US" baseline="0" dirty="0" smtClean="0"/>
              <a:t>Tan box = SL4</a:t>
            </a:r>
          </a:p>
          <a:p>
            <a:pPr marL="162175" indent="-162175">
              <a:buFont typeface="Arial" panose="020B0604020202020204" pitchFamily="34" charset="0"/>
              <a:buChar char="•"/>
            </a:pPr>
            <a:r>
              <a:rPr lang="en-US" baseline="0" dirty="0" smtClean="0"/>
              <a:t>Blue box = SL3</a:t>
            </a:r>
          </a:p>
          <a:p>
            <a:pPr marL="162175" indent="-162175">
              <a:buFont typeface="Arial" panose="020B0604020202020204" pitchFamily="34" charset="0"/>
              <a:buChar char="•"/>
            </a:pPr>
            <a:r>
              <a:rPr lang="en-US" baseline="0" dirty="0" smtClean="0"/>
              <a:t>TEOA SL colored numbers connect with the colored boxes</a:t>
            </a:r>
          </a:p>
          <a:p>
            <a:pPr marL="162175" indent="-162175">
              <a:buFont typeface="Arial" panose="020B0604020202020204" pitchFamily="34" charset="0"/>
              <a:buChar char="•"/>
            </a:pPr>
            <a:r>
              <a:rPr lang="en-US" baseline="0" dirty="0" smtClean="0"/>
              <a:t>Curve = cluster of most plants</a:t>
            </a:r>
          </a:p>
          <a:p>
            <a:pPr marL="162175" indent="-162175">
              <a:buFont typeface="Arial" panose="020B0604020202020204" pitchFamily="34" charset="0"/>
              <a:buChar char="•"/>
            </a:pPr>
            <a:r>
              <a:rPr lang="en-US" baseline="0" dirty="0" smtClean="0"/>
              <a:t>The four quadrants tell us what might be going on </a:t>
            </a:r>
            <a:r>
              <a:rPr lang="en-US" dirty="0" smtClean="0"/>
              <a:t>re:</a:t>
            </a:r>
            <a:r>
              <a:rPr lang="en-US" baseline="0" dirty="0" smtClean="0"/>
              <a:t> metrics and systems.  This could help to direct a site as to how far they need to go to join the rest of </a:t>
            </a:r>
            <a:r>
              <a:rPr lang="en-US" dirty="0" smtClean="0"/>
              <a:t>the company.</a:t>
            </a:r>
            <a:endParaRPr lang="en-US" baseline="0" dirty="0" smtClean="0"/>
          </a:p>
          <a:p>
            <a:r>
              <a:rPr lang="en-US" baseline="0" dirty="0" smtClean="0"/>
              <a:t>What is the point?  Most sites are doing well with TRIR and </a:t>
            </a:r>
            <a:r>
              <a:rPr lang="en-US" dirty="0" smtClean="0"/>
              <a:t>their SMS</a:t>
            </a:r>
            <a:r>
              <a:rPr lang="en-US" baseline="0" dirty="0" smtClean="0"/>
              <a:t>.  We cant say that one will predict the other but they do appear to correlate at a high level.  Since </a:t>
            </a:r>
            <a:r>
              <a:rPr lang="en-US" dirty="0" smtClean="0"/>
              <a:t>the SMS</a:t>
            </a:r>
            <a:r>
              <a:rPr lang="en-US" baseline="0" dirty="0" smtClean="0"/>
              <a:t> is leading it is likely that it is predicting the lagging TRIR overall.</a:t>
            </a:r>
            <a:endParaRPr lang="en-US" dirty="0" smtClean="0"/>
          </a:p>
          <a:p>
            <a:endParaRPr lang="en-US" dirty="0"/>
          </a:p>
        </p:txBody>
      </p:sp>
      <p:sp>
        <p:nvSpPr>
          <p:cNvPr id="4" name="Slide Number Placeholder 3"/>
          <p:cNvSpPr>
            <a:spLocks noGrp="1"/>
          </p:cNvSpPr>
          <p:nvPr>
            <p:ph type="sldNum" sz="quarter" idx="10"/>
          </p:nvPr>
        </p:nvSpPr>
        <p:spPr/>
        <p:txBody>
          <a:bodyPr/>
          <a:lstStyle/>
          <a:p>
            <a:fld id="{512C2C8A-A697-4B05-9AD5-281A16AD56D5}" type="slidenum">
              <a:rPr lang="en-US" smtClean="0"/>
              <a:t>22</a:t>
            </a:fld>
            <a:endParaRPr lang="en-US" dirty="0"/>
          </a:p>
        </p:txBody>
      </p:sp>
    </p:spTree>
    <p:extLst>
      <p:ext uri="{BB962C8B-B14F-4D97-AF65-F5344CB8AC3E}">
        <p14:creationId xmlns:p14="http://schemas.microsoft.com/office/powerpoint/2010/main" val="402690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06488"/>
            <a:ext cx="3981450" cy="2987675"/>
          </a:xfrm>
        </p:spPr>
      </p:sp>
      <p:sp>
        <p:nvSpPr>
          <p:cNvPr id="3" name="Notes Placeholder 2"/>
          <p:cNvSpPr>
            <a:spLocks noGrp="1"/>
          </p:cNvSpPr>
          <p:nvPr>
            <p:ph type="body" idx="1"/>
          </p:nvPr>
        </p:nvSpPr>
        <p:spPr/>
        <p:txBody>
          <a:bodyPr>
            <a:normAutofit/>
          </a:bodyPr>
          <a:lstStyle/>
          <a:p>
            <a:pPr marL="162175" indent="-162175">
              <a:buFont typeface="Arial" panose="020B0604020202020204" pitchFamily="34" charset="0"/>
              <a:buChar char="•"/>
            </a:pPr>
            <a:r>
              <a:rPr lang="en-GB" dirty="0" smtClean="0"/>
              <a:t>The TEOA safety tool includes SAFE but also</a:t>
            </a:r>
            <a:r>
              <a:rPr lang="en-GB" baseline="0" dirty="0" smtClean="0"/>
              <a:t> other core programs.  Combined, they provide an even stronger leading indicator for predicting safety performance.</a:t>
            </a:r>
          </a:p>
          <a:p>
            <a:pPr marL="162175" indent="-162175">
              <a:buFont typeface="Arial" panose="020B0604020202020204" pitchFamily="34" charset="0"/>
              <a:buChar char="•"/>
            </a:pPr>
            <a:r>
              <a:rPr lang="en-GB" baseline="0" dirty="0" smtClean="0"/>
              <a:t>Most sites are in good shape with the tool but all sites must ensure their own assessment can hold up to the scrutiny of an audit.  </a:t>
            </a:r>
          </a:p>
          <a:p>
            <a:pPr marL="162175" indent="-162175">
              <a:buFont typeface="Arial" panose="020B0604020202020204" pitchFamily="34" charset="0"/>
              <a:buChar char="•"/>
            </a:pPr>
            <a:r>
              <a:rPr lang="en-GB" baseline="0" dirty="0" smtClean="0"/>
              <a:t>Make sure this is not just a paper exercise to advance in TEOA SL but that these programs are actually working for you.</a:t>
            </a:r>
          </a:p>
          <a:p>
            <a:pPr marL="162175" indent="-162175">
              <a:buFont typeface="Arial" panose="020B0604020202020204" pitchFamily="34" charset="0"/>
              <a:buChar char="•"/>
            </a:pPr>
            <a:r>
              <a:rPr lang="en-GB" dirty="0" smtClean="0"/>
              <a:t>The SMS</a:t>
            </a:r>
            <a:r>
              <a:rPr lang="en-GB" baseline="0" dirty="0" smtClean="0"/>
              <a:t> will be verified at each site going for SL 4 and SL5</a:t>
            </a:r>
            <a:endParaRPr lang="en-GB" dirty="0"/>
          </a:p>
        </p:txBody>
      </p:sp>
      <p:sp>
        <p:nvSpPr>
          <p:cNvPr id="4" name="Slide Number Placeholder 3"/>
          <p:cNvSpPr>
            <a:spLocks noGrp="1"/>
          </p:cNvSpPr>
          <p:nvPr>
            <p:ph type="sldNum" sz="quarter" idx="10"/>
          </p:nvPr>
        </p:nvSpPr>
        <p:spPr/>
        <p:txBody>
          <a:bodyPr/>
          <a:lstStyle/>
          <a:p>
            <a:fld id="{34D08AE3-7EFC-4A01-B213-ADA2E1E4570A}" type="slidenum">
              <a:rPr lang="en-US" smtClean="0"/>
              <a:pPr/>
              <a:t>23</a:t>
            </a:fld>
            <a:endParaRPr lang="en-US" dirty="0"/>
          </a:p>
        </p:txBody>
      </p:sp>
    </p:spTree>
    <p:extLst>
      <p:ext uri="{BB962C8B-B14F-4D97-AF65-F5344CB8AC3E}">
        <p14:creationId xmlns:p14="http://schemas.microsoft.com/office/powerpoint/2010/main" val="1108705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Cover Pag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37" name="Picture 36" descr="Orange Tuscany Texture cropp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5370" y="289576"/>
            <a:ext cx="4766819" cy="3859430"/>
          </a:xfrm>
          <a:prstGeom prst="rect">
            <a:avLst/>
          </a:prstGeom>
          <a:ln w="76200" cmpd="sng">
            <a:solidFill>
              <a:srgbClr val="351711"/>
            </a:solidFill>
          </a:ln>
        </p:spPr>
      </p:pic>
      <p:sp>
        <p:nvSpPr>
          <p:cNvPr id="9" name="Rectangle 8"/>
          <p:cNvSpPr/>
          <p:nvPr userDrawn="1"/>
        </p:nvSpPr>
        <p:spPr>
          <a:xfrm>
            <a:off x="1019480" y="3715201"/>
            <a:ext cx="7104526" cy="2410560"/>
          </a:xfrm>
          <a:prstGeom prst="rect">
            <a:avLst/>
          </a:prstGeom>
          <a:solidFill>
            <a:srgbClr val="351711"/>
          </a:solidFill>
          <a:ln w="76200" cmpd="sng">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cmpd="sng">
                <a:solidFill>
                  <a:srgbClr val="351711"/>
                </a:solidFill>
              </a:ln>
              <a:solidFill>
                <a:srgbClr val="351711"/>
              </a:solidFill>
            </a:endParaRPr>
          </a:p>
        </p:txBody>
      </p:sp>
      <p:sp>
        <p:nvSpPr>
          <p:cNvPr id="14" name="Rectangle 13"/>
          <p:cNvSpPr/>
          <p:nvPr userDrawn="1"/>
        </p:nvSpPr>
        <p:spPr>
          <a:xfrm>
            <a:off x="1104172" y="3794776"/>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04173" y="5298431"/>
            <a:ext cx="6947846" cy="741704"/>
          </a:xfrm>
          <a:prstGeom prst="rect">
            <a:avLst/>
          </a:prstGeom>
          <a:solidFill>
            <a:srgbClr val="028D7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291198" y="5440683"/>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1263394" y="3966188"/>
            <a:ext cx="6629400" cy="1219201"/>
          </a:xfrm>
        </p:spPr>
        <p:txBody>
          <a:bodyPr anchor="b" anchorCtr="0">
            <a:noAutofit/>
          </a:bodyPr>
          <a:lstStyle>
            <a:lvl1pPr>
              <a:defRPr sz="4000">
                <a:solidFill>
                  <a:srgbClr val="351711"/>
                </a:solidFill>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6DD0FD-55B0-48C4-8AF2-8A69533EDFC3}" type="slidenum">
              <a:rPr lang="en-US" smtClean="0"/>
              <a:pPr/>
              <a:t>‹#›</a:t>
            </a:fld>
            <a:endParaRPr lang="en-US" dirty="0"/>
          </a:p>
        </p:txBody>
      </p:sp>
      <p:pic>
        <p:nvPicPr>
          <p:cNvPr id="25" name="Picture 24" descr="SAFETY2015_CMYK.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9061" y="735016"/>
            <a:ext cx="3645362" cy="2739730"/>
          </a:xfrm>
          <a:prstGeom prst="rect">
            <a:avLst/>
          </a:prstGeom>
          <a:effectLst/>
        </p:spPr>
      </p:pic>
      <p:sp>
        <p:nvSpPr>
          <p:cNvPr id="32"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68967CF-A66A-A94C-B49C-80F78C2ED1F6}" type="slidenum">
              <a:rPr lang="en-US" smtClean="0"/>
              <a:t>‹#›</a:t>
            </a:fld>
            <a:endParaRPr lang="en-US" dirty="0"/>
          </a:p>
        </p:txBody>
      </p:sp>
      <p:pic>
        <p:nvPicPr>
          <p:cNvPr id="38" name="Picture 37" descr="ASSE LOGO Brown.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3297" y="173891"/>
            <a:ext cx="479240" cy="493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imat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357F330F-79CA-4D7D-8106-3B5F5B4959C3}" type="slidenum">
              <a:rPr lang="en-US" smtClean="0"/>
              <a:pPr/>
              <a:t>‹#›</a:t>
            </a:fld>
            <a:endParaRPr lang="en-US" dirty="0"/>
          </a:p>
        </p:txBody>
      </p:sp>
    </p:spTree>
    <p:extLst>
      <p:ext uri="{BB962C8B-B14F-4D97-AF65-F5344CB8AC3E}">
        <p14:creationId xmlns:p14="http://schemas.microsoft.com/office/powerpoint/2010/main" val="32154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_Title only">
    <p:spTree>
      <p:nvGrpSpPr>
        <p:cNvPr id="1" name=""/>
        <p:cNvGrpSpPr/>
        <p:nvPr/>
      </p:nvGrpSpPr>
      <p:grpSpPr>
        <a:xfrm>
          <a:off x="0" y="0"/>
          <a:ext cx="0" cy="0"/>
          <a:chOff x="0" y="0"/>
          <a:chExt cx="0" cy="0"/>
        </a:xfrm>
      </p:grpSpPr>
      <p:sp>
        <p:nvSpPr>
          <p:cNvPr id="8" name="Title 7"/>
          <p:cNvSpPr>
            <a:spLocks noGrp="1" noChangeArrowheads="1"/>
          </p:cNvSpPr>
          <p:nvPr>
            <p:ph type="title" hasCustomPrompt="1"/>
          </p:nvPr>
        </p:nvSpPr>
        <p:spPr bwMode="gray">
          <a:xfrm>
            <a:off x="533400" y="533400"/>
            <a:ext cx="8153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3" name="Rectangle 2"/>
          <p:cNvSpPr/>
          <p:nvPr userDrawn="1"/>
        </p:nvSpPr>
        <p:spPr>
          <a:xfrm>
            <a:off x="239713" y="6309360"/>
            <a:ext cx="8675687" cy="5486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dirty="0" smtClean="0">
              <a:solidFill>
                <a:srgbClr val="FFFFFF"/>
              </a:solidFill>
            </a:endParaRPr>
          </a:p>
        </p:txBody>
      </p:sp>
      <p:sp>
        <p:nvSpPr>
          <p:cNvPr id="7" name="Slide Number Placeholder 2"/>
          <p:cNvSpPr>
            <a:spLocks noGrp="1"/>
          </p:cNvSpPr>
          <p:nvPr>
            <p:ph type="sldNum" sz="quarter" idx="4"/>
          </p:nvPr>
        </p:nvSpPr>
        <p:spPr>
          <a:xfrm>
            <a:off x="309563" y="6354990"/>
            <a:ext cx="2133600" cy="365125"/>
          </a:xfrm>
          <a:prstGeom prst="rect">
            <a:avLst/>
          </a:prstGeom>
        </p:spPr>
        <p:txBody>
          <a:bodyPr vert="horz" lIns="91440" tIns="45720" rIns="91440" bIns="45720" rtlCol="0" anchor="ctr"/>
          <a:lstStyle>
            <a:lvl1pPr algn="l">
              <a:defRPr sz="1050">
                <a:solidFill>
                  <a:srgbClr val="919195"/>
                </a:solidFill>
              </a:defRPr>
            </a:lvl1pPr>
          </a:lstStyle>
          <a:p>
            <a:pPr eaLnBrk="1" hangingPunct="1">
              <a:defRPr/>
            </a:pPr>
            <a:r>
              <a:rPr lang="en-US" dirty="0" smtClean="0">
                <a:latin typeface="Arial" charset="0"/>
                <a:ea typeface="ＭＳ Ｐゴシック" charset="0"/>
              </a:rPr>
              <a:t>page </a:t>
            </a:r>
            <a:fld id="{F977B5B4-1830-7C4D-B253-6E0CAE77DC38}" type="slidenum">
              <a:rPr lang="en-US" smtClean="0">
                <a:latin typeface="Arial" charset="0"/>
                <a:ea typeface="ＭＳ Ｐゴシック" charset="0"/>
              </a:rPr>
              <a:pPr eaLnBrk="1" hangingPunct="1">
                <a:defRPr/>
              </a:pPr>
              <a:t>‹#›</a:t>
            </a:fld>
            <a:endParaRPr lang="en-US" dirty="0">
              <a:latin typeface="Arial" charset="0"/>
              <a:ea typeface="ＭＳ Ｐゴシック" charset="0"/>
            </a:endParaRPr>
          </a:p>
        </p:txBody>
      </p:sp>
      <p:sp>
        <p:nvSpPr>
          <p:cNvPr id="4" name="Text Placeholder 3"/>
          <p:cNvSpPr>
            <a:spLocks noGrp="1"/>
          </p:cNvSpPr>
          <p:nvPr>
            <p:ph type="body" sz="quarter" idx="10"/>
          </p:nvPr>
        </p:nvSpPr>
        <p:spPr>
          <a:xfrm>
            <a:off x="533400" y="1219200"/>
            <a:ext cx="7239000" cy="4343400"/>
          </a:xfrm>
        </p:spPr>
        <p:txBody>
          <a:bodyPr/>
          <a:lstStyle>
            <a:lvl1pPr marL="225425" indent="-173038">
              <a:tabLst>
                <a:tab pos="228600" algn="l"/>
              </a:tabLst>
              <a:defRPr/>
            </a:lvl1pPr>
            <a:lvl2pPr marL="457200" indent="-223838">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stretch>
            <a:fillRect/>
          </a:stretch>
        </p:blipFill>
        <p:spPr>
          <a:xfrm>
            <a:off x="7848600" y="6198488"/>
            <a:ext cx="1177628" cy="583312"/>
          </a:xfrm>
          <a:prstGeom prst="rect">
            <a:avLst/>
          </a:prstGeom>
        </p:spPr>
      </p:pic>
    </p:spTree>
    <p:extLst>
      <p:ext uri="{BB962C8B-B14F-4D97-AF65-F5344CB8AC3E}">
        <p14:creationId xmlns:p14="http://schemas.microsoft.com/office/powerpoint/2010/main" val="288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30" name="Picture 29" descr="Cover Pag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13" name="Rectangle 12"/>
          <p:cNvSpPr/>
          <p:nvPr/>
        </p:nvSpPr>
        <p:spPr>
          <a:xfrm>
            <a:off x="451976" y="2946400"/>
            <a:ext cx="8265160" cy="2463800"/>
          </a:xfrm>
          <a:prstGeom prst="rect">
            <a:avLst/>
          </a:prstGeom>
          <a:solidFill>
            <a:srgbClr val="35171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51711"/>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dirty="0"/>
          </a:p>
        </p:txBody>
      </p:sp>
      <p:sp>
        <p:nvSpPr>
          <p:cNvPr id="2" name="Title 1"/>
          <p:cNvSpPr>
            <a:spLocks noGrp="1"/>
          </p:cNvSpPr>
          <p:nvPr>
            <p:ph type="title" hasCustomPrompt="1"/>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none" baseline="0" dirty="0">
                <a:solidFill>
                  <a:srgbClr val="351711"/>
                </a:solidFill>
                <a:latin typeface="+mj-lt"/>
                <a:ea typeface="+mj-ea"/>
                <a:cs typeface="+mj-cs"/>
              </a:defRPr>
            </a:lvl1pPr>
          </a:lstStyle>
          <a:p>
            <a:r>
              <a:rPr lang="en-US" dirty="0" smtClean="0"/>
              <a:t>Click to edit master title style</a:t>
            </a:r>
            <a:endParaRPr lang="en-US" dirty="0"/>
          </a:p>
        </p:txBody>
      </p:sp>
      <p:sp>
        <p:nvSpPr>
          <p:cNvPr id="15" name="Rectangle 14"/>
          <p:cNvSpPr/>
          <p:nvPr/>
        </p:nvSpPr>
        <p:spPr>
          <a:xfrm>
            <a:off x="567656" y="4541520"/>
            <a:ext cx="8033800" cy="751839"/>
          </a:xfrm>
          <a:prstGeom prst="rect">
            <a:avLst/>
          </a:prstGeom>
          <a:solidFill>
            <a:srgbClr val="FB974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55548"/>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8967CF-A66A-A94C-B49C-80F78C2ED1F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8967CF-A66A-A94C-B49C-80F78C2ED1F6}"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Date Placeholder 4"/>
          <p:cNvSpPr>
            <a:spLocks noGrp="1"/>
          </p:cNvSpPr>
          <p:nvPr>
            <p:ph type="dt" sz="half" idx="10"/>
          </p:nvPr>
        </p:nvSpPr>
        <p:spPr/>
        <p:txBody>
          <a:bodyPr/>
          <a:lstStyle/>
          <a:p>
            <a:fld id="{9B3CD4B7-7B91-BA4C-8D3C-57D2CE0F79DC}" type="datetimeFigureOut">
              <a:rPr lang="en-US" smtClean="0"/>
              <a:t>6/10/2015</a:t>
            </a:fld>
            <a:endParaRPr lang="en-US" dirty="0"/>
          </a:p>
        </p:txBody>
      </p:sp>
      <p:sp>
        <p:nvSpPr>
          <p:cNvPr id="7" name="Slide Number Placeholder 6"/>
          <p:cNvSpPr>
            <a:spLocks noGrp="1"/>
          </p:cNvSpPr>
          <p:nvPr>
            <p:ph type="sldNum" sz="quarter" idx="12"/>
          </p:nvPr>
        </p:nvSpPr>
        <p:spPr/>
        <p:txBody>
          <a:bodyPr/>
          <a:lstStyle/>
          <a:p>
            <a:fld id="{E68967CF-A66A-A94C-B49C-80F78C2ED1F6}"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Picture 26" descr="Parchment Paper.jpg"/>
          <p:cNvPicPr>
            <a:picLocks noChangeAspect="1"/>
          </p:cNvPicPr>
          <p:nvPr userDrawn="1"/>
        </p:nvPicPr>
        <p:blipFill>
          <a:blip r:embed="rId15">
            <a:alphaModFix amt="42000"/>
            <a:extLst>
              <a:ext uri="{28A0092B-C50C-407E-A947-70E740481C1C}">
                <a14:useLocalDpi xmlns:a14="http://schemas.microsoft.com/office/drawing/2010/main" val="0"/>
              </a:ext>
            </a:extLst>
          </a:blip>
          <a:stretch>
            <a:fillRect/>
          </a:stretch>
        </p:blipFill>
        <p:spPr>
          <a:xfrm>
            <a:off x="284088" y="-10473"/>
            <a:ext cx="8585591" cy="6868473"/>
          </a:xfrm>
          <a:prstGeom prst="rect">
            <a:avLst/>
          </a:prstGeom>
        </p:spPr>
      </p:pic>
      <p:pic>
        <p:nvPicPr>
          <p:cNvPr id="28" name="Picture 27" descr="turquoise cropped.jpg"/>
          <p:cNvPicPr>
            <a:picLocks noChangeAspect="1"/>
          </p:cNvPicPr>
          <p:nvPr userDrawn="1"/>
        </p:nvPicPr>
        <p:blipFill rotWithShape="1">
          <a:blip r:embed="rId16">
            <a:extLst>
              <a:ext uri="{28A0092B-C50C-407E-A947-70E740481C1C}">
                <a14:useLocalDpi xmlns:a14="http://schemas.microsoft.com/office/drawing/2010/main" val="0"/>
              </a:ext>
            </a:extLst>
          </a:blip>
          <a:srcRect l="1" r="92433"/>
          <a:stretch/>
        </p:blipFill>
        <p:spPr>
          <a:xfrm>
            <a:off x="-165" y="10949"/>
            <a:ext cx="284254" cy="6858000"/>
          </a:xfrm>
          <a:prstGeom prst="rect">
            <a:avLst/>
          </a:prstGeom>
        </p:spPr>
      </p:pic>
      <p:pic>
        <p:nvPicPr>
          <p:cNvPr id="30" name="Picture 29" descr="turquoise cropped.jpg"/>
          <p:cNvPicPr>
            <a:picLocks noChangeAspect="1"/>
          </p:cNvPicPr>
          <p:nvPr userDrawn="1"/>
        </p:nvPicPr>
        <p:blipFill rotWithShape="1">
          <a:blip r:embed="rId16">
            <a:extLst>
              <a:ext uri="{28A0092B-C50C-407E-A947-70E740481C1C}">
                <a14:useLocalDpi xmlns:a14="http://schemas.microsoft.com/office/drawing/2010/main" val="0"/>
              </a:ext>
            </a:extLst>
          </a:blip>
          <a:srcRect l="92434"/>
          <a:stretch/>
        </p:blipFill>
        <p:spPr>
          <a:xfrm>
            <a:off x="8869680" y="10949"/>
            <a:ext cx="284254" cy="6858000"/>
          </a:xfrm>
          <a:prstGeom prst="rect">
            <a:avLst/>
          </a:prstGeom>
        </p:spPr>
      </p:pic>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Picket.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5" y="0"/>
            <a:ext cx="9144000" cy="414528"/>
          </a:xfrm>
          <a:prstGeom prst="rect">
            <a:avLst/>
          </a:prstGeom>
          <a:effectLst>
            <a:outerShdw blurRad="41275" dist="38100" dir="2700000" sx="98000" sy="98000" algn="tl" rotWithShape="0">
              <a:srgbClr val="000000">
                <a:alpha val="52000"/>
              </a:srgbClr>
            </a:outerShdw>
          </a:effectLst>
        </p:spPr>
      </p:pic>
      <p:cxnSp>
        <p:nvCxnSpPr>
          <p:cNvPr id="18" name="Straight Connector 17"/>
          <p:cNvCxnSpPr/>
          <p:nvPr userDrawn="1"/>
        </p:nvCxnSpPr>
        <p:spPr>
          <a:xfrm>
            <a:off x="657996" y="1594248"/>
            <a:ext cx="7810253" cy="0"/>
          </a:xfrm>
          <a:prstGeom prst="line">
            <a:avLst/>
          </a:prstGeom>
          <a:ln w="9525" cmpd="sng">
            <a:solidFill>
              <a:srgbClr val="028D71"/>
            </a:solidFill>
          </a:ln>
        </p:spPr>
        <p:style>
          <a:lnRef idx="2">
            <a:schemeClr val="accent1"/>
          </a:lnRef>
          <a:fillRef idx="0">
            <a:schemeClr val="accent1"/>
          </a:fillRef>
          <a:effectRef idx="1">
            <a:schemeClr val="accent1"/>
          </a:effectRef>
          <a:fontRef idx="minor">
            <a:schemeClr val="tx1"/>
          </a:fontRef>
        </p:style>
      </p:cxnSp>
      <p:pic>
        <p:nvPicPr>
          <p:cNvPr id="21" name="Picture 20" descr="Turquoise Star.ep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2863" y="1463673"/>
            <a:ext cx="251479" cy="261151"/>
          </a:xfrm>
          <a:prstGeom prst="rect">
            <a:avLst/>
          </a:prstGeom>
        </p:spPr>
      </p:pic>
      <p:pic>
        <p:nvPicPr>
          <p:cNvPr id="22" name="Picture 21" descr="Turquoise Star.ep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flipH="1">
            <a:off x="8501904" y="1463673"/>
            <a:ext cx="251479" cy="261151"/>
          </a:xfrm>
          <a:prstGeom prst="rect">
            <a:avLst/>
          </a:prstGeom>
        </p:spPr>
      </p:pic>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B3CD4B7-7B91-BA4C-8D3C-57D2CE0F79DC}" type="datetimeFigureOut">
              <a:rPr lang="en-US" smtClean="0"/>
              <a:t>6/10/2015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68967CF-A66A-A94C-B49C-80F78C2ED1F6}" type="slidenum">
              <a:rPr lang="en-US" smtClean="0"/>
              <a:t>‹#›</a:t>
            </a:fld>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5" r:id="rId12"/>
    <p:sldLayoutId id="2147483946" r:id="rId13"/>
  </p:sldLayoutIdLst>
  <p:txStyles>
    <p:titleStyle>
      <a:lvl1pPr algn="ctr" defTabSz="914400" rtl="0" eaLnBrk="1" latinLnBrk="0" hangingPunct="1">
        <a:spcBef>
          <a:spcPct val="0"/>
        </a:spcBef>
        <a:buNone/>
        <a:defRPr sz="3500" kern="1200" cap="none" baseline="0">
          <a:solidFill>
            <a:srgbClr val="351711"/>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aon.com/2015ASSEpresentation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dirty="0" smtClean="0"/>
              <a:t>Session 774</a:t>
            </a:r>
          </a:p>
          <a:p>
            <a:r>
              <a:rPr lang="en-US" dirty="0" smtClean="0"/>
              <a:t>June 10, 2015</a:t>
            </a:r>
            <a:endParaRPr lang="en-US" dirty="0"/>
          </a:p>
        </p:txBody>
      </p:sp>
      <p:sp>
        <p:nvSpPr>
          <p:cNvPr id="2" name="Title 1"/>
          <p:cNvSpPr>
            <a:spLocks noGrp="1"/>
          </p:cNvSpPr>
          <p:nvPr>
            <p:ph type="ctrTitle"/>
          </p:nvPr>
        </p:nvSpPr>
        <p:spPr/>
        <p:txBody>
          <a:bodyPr/>
          <a:lstStyle/>
          <a:p>
            <a:r>
              <a:rPr lang="en-US" dirty="0" smtClean="0"/>
              <a:t>Zero Injury State – Does It Matter?</a:t>
            </a:r>
            <a:endParaRPr lang="en-US" dirty="0"/>
          </a:p>
        </p:txBody>
      </p:sp>
    </p:spTree>
    <p:extLst>
      <p:ext uri="{BB962C8B-B14F-4D97-AF65-F5344CB8AC3E}">
        <p14:creationId xmlns:p14="http://schemas.microsoft.com/office/powerpoint/2010/main" val="167678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Probability – Poisson Probability</a:t>
            </a:r>
            <a:endParaRPr lang="en-US" dirty="0"/>
          </a:p>
        </p:txBody>
      </p:sp>
      <p:sp>
        <p:nvSpPr>
          <p:cNvPr id="3" name="Content Placeholder 2"/>
          <p:cNvSpPr>
            <a:spLocks noGrp="1"/>
          </p:cNvSpPr>
          <p:nvPr>
            <p:ph idx="1"/>
          </p:nvPr>
        </p:nvSpPr>
        <p:spPr>
          <a:xfrm>
            <a:off x="368491" y="1752600"/>
            <a:ext cx="8652680" cy="4524632"/>
          </a:xfrm>
        </p:spPr>
        <p:txBody>
          <a:bodyPr>
            <a:normAutofit fontScale="92500" lnSpcReduction="10000"/>
          </a:bodyPr>
          <a:lstStyle/>
          <a:p>
            <a:pPr marL="0" indent="0" algn="ctr" fontAlgn="b">
              <a:spcBef>
                <a:spcPts val="0"/>
              </a:spcBef>
              <a:buNone/>
            </a:pPr>
            <a:r>
              <a:rPr lang="en-US" b="1" dirty="0">
                <a:solidFill>
                  <a:srgbClr val="000000"/>
                </a:solidFill>
              </a:rPr>
              <a:t>Formula for Poisson Probability </a:t>
            </a:r>
            <a:r>
              <a:rPr lang="en-US" b="1" dirty="0" smtClean="0">
                <a:solidFill>
                  <a:srgbClr val="000000"/>
                </a:solidFill>
              </a:rPr>
              <a:t>Distribution</a:t>
            </a:r>
          </a:p>
          <a:p>
            <a:pPr marL="0" indent="0" algn="ctr" fontAlgn="b">
              <a:spcBef>
                <a:spcPts val="0"/>
              </a:spcBef>
              <a:buNone/>
            </a:pPr>
            <a:endParaRPr lang="en-US" sz="2000" dirty="0">
              <a:latin typeface="Arial"/>
            </a:endParaRPr>
          </a:p>
          <a:p>
            <a:pPr marL="0" indent="0" fontAlgn="b">
              <a:spcBef>
                <a:spcPts val="0"/>
              </a:spcBef>
              <a:buNone/>
            </a:pPr>
            <a:r>
              <a:rPr lang="en-US" dirty="0">
                <a:solidFill>
                  <a:srgbClr val="000000"/>
                </a:solidFill>
              </a:rPr>
              <a:t>e = </a:t>
            </a:r>
            <a:r>
              <a:rPr lang="en-US" dirty="0" smtClean="0">
                <a:solidFill>
                  <a:srgbClr val="000000"/>
                </a:solidFill>
              </a:rPr>
              <a:t>Base </a:t>
            </a:r>
            <a:r>
              <a:rPr lang="en-US" dirty="0">
                <a:solidFill>
                  <a:srgbClr val="000000"/>
                </a:solidFill>
              </a:rPr>
              <a:t>of natural </a:t>
            </a:r>
            <a:r>
              <a:rPr lang="en-US" dirty="0" smtClean="0">
                <a:solidFill>
                  <a:srgbClr val="000000"/>
                </a:solidFill>
              </a:rPr>
              <a:t>logarithm</a:t>
            </a:r>
          </a:p>
          <a:p>
            <a:pPr marL="0" indent="0" fontAlgn="b">
              <a:spcBef>
                <a:spcPts val="0"/>
              </a:spcBef>
              <a:buNone/>
            </a:pPr>
            <a:endParaRPr lang="en-US" sz="1200" dirty="0">
              <a:latin typeface="Arial"/>
            </a:endParaRPr>
          </a:p>
          <a:p>
            <a:pPr marL="0" indent="0" fontAlgn="b">
              <a:spcBef>
                <a:spcPts val="0"/>
              </a:spcBef>
              <a:buNone/>
            </a:pPr>
            <a:r>
              <a:rPr lang="en-US" dirty="0" smtClean="0">
                <a:solidFill>
                  <a:srgbClr val="000000"/>
                </a:solidFill>
              </a:rPr>
              <a:t>N = </a:t>
            </a:r>
            <a:r>
              <a:rPr lang="en-US" dirty="0">
                <a:solidFill>
                  <a:srgbClr val="000000"/>
                </a:solidFill>
              </a:rPr>
              <a:t>Exposure </a:t>
            </a:r>
            <a:r>
              <a:rPr lang="en-US" dirty="0" smtClean="0">
                <a:solidFill>
                  <a:srgbClr val="000000"/>
                </a:solidFill>
              </a:rPr>
              <a:t>period</a:t>
            </a:r>
          </a:p>
          <a:p>
            <a:pPr marL="0" indent="0" fontAlgn="b">
              <a:spcBef>
                <a:spcPts val="0"/>
              </a:spcBef>
              <a:buNone/>
            </a:pPr>
            <a:endParaRPr lang="en-US" sz="1300" dirty="0">
              <a:solidFill>
                <a:srgbClr val="000000"/>
              </a:solidFill>
              <a:latin typeface="Arial"/>
            </a:endParaRPr>
          </a:p>
          <a:p>
            <a:pPr marL="0" indent="0" fontAlgn="b">
              <a:spcBef>
                <a:spcPts val="0"/>
              </a:spcBef>
              <a:buNone/>
            </a:pPr>
            <a:r>
              <a:rPr lang="en-US" dirty="0" smtClean="0">
                <a:solidFill>
                  <a:srgbClr val="000000"/>
                </a:solidFill>
              </a:rPr>
              <a:t>p = Probability of a mishap</a:t>
            </a:r>
            <a:endParaRPr lang="en-US" dirty="0" smtClean="0">
              <a:solidFill>
                <a:srgbClr val="FF0000"/>
              </a:solidFill>
            </a:endParaRPr>
          </a:p>
          <a:p>
            <a:pPr marL="0" indent="0" fontAlgn="b">
              <a:spcBef>
                <a:spcPts val="0"/>
              </a:spcBef>
              <a:buNone/>
            </a:pPr>
            <a:endParaRPr lang="en-US" sz="1200" dirty="0" smtClean="0">
              <a:latin typeface="Arial"/>
            </a:endParaRPr>
          </a:p>
          <a:p>
            <a:pPr marL="0" indent="0" fontAlgn="b">
              <a:spcBef>
                <a:spcPts val="0"/>
              </a:spcBef>
              <a:buNone/>
            </a:pPr>
            <a:r>
              <a:rPr lang="en-US" dirty="0" smtClean="0">
                <a:solidFill>
                  <a:srgbClr val="000000"/>
                </a:solidFill>
              </a:rPr>
              <a:t>X = </a:t>
            </a:r>
            <a:r>
              <a:rPr lang="en-US" dirty="0">
                <a:solidFill>
                  <a:srgbClr val="000000"/>
                </a:solidFill>
              </a:rPr>
              <a:t>Number of </a:t>
            </a:r>
            <a:r>
              <a:rPr lang="en-US" dirty="0" smtClean="0">
                <a:solidFill>
                  <a:srgbClr val="000000"/>
                </a:solidFill>
              </a:rPr>
              <a:t>mishaps</a:t>
            </a:r>
          </a:p>
          <a:p>
            <a:pPr marL="0" indent="0" fontAlgn="b">
              <a:spcBef>
                <a:spcPts val="0"/>
              </a:spcBef>
              <a:buNone/>
            </a:pPr>
            <a:endParaRPr lang="en-US" sz="1200" dirty="0">
              <a:latin typeface="Arial"/>
            </a:endParaRPr>
          </a:p>
          <a:p>
            <a:pPr marL="0" indent="0" fontAlgn="b">
              <a:spcBef>
                <a:spcPts val="0"/>
              </a:spcBef>
              <a:buNone/>
            </a:pPr>
            <a:r>
              <a:rPr lang="en-US" dirty="0" smtClean="0">
                <a:solidFill>
                  <a:srgbClr val="000000"/>
                </a:solidFill>
              </a:rPr>
              <a:t>M = </a:t>
            </a:r>
            <a:r>
              <a:rPr lang="en-US" dirty="0">
                <a:solidFill>
                  <a:srgbClr val="000000"/>
                </a:solidFill>
              </a:rPr>
              <a:t>Expected number of mishaps during </a:t>
            </a:r>
            <a:r>
              <a:rPr lang="en-US" dirty="0" smtClean="0">
                <a:solidFill>
                  <a:srgbClr val="000000"/>
                </a:solidFill>
              </a:rPr>
              <a:t>exposure period</a:t>
            </a:r>
          </a:p>
          <a:p>
            <a:pPr marL="0" indent="0" fontAlgn="b">
              <a:spcBef>
                <a:spcPts val="0"/>
              </a:spcBef>
              <a:buNone/>
            </a:pPr>
            <a:endParaRPr lang="en-US" sz="1200" dirty="0">
              <a:latin typeface="Arial"/>
            </a:endParaRPr>
          </a:p>
          <a:p>
            <a:pPr marL="0" indent="0" fontAlgn="b">
              <a:spcBef>
                <a:spcPts val="0"/>
              </a:spcBef>
              <a:buNone/>
            </a:pPr>
            <a:r>
              <a:rPr lang="en-US" dirty="0">
                <a:solidFill>
                  <a:srgbClr val="000000"/>
                </a:solidFill>
              </a:rPr>
              <a:t>! = F</a:t>
            </a:r>
            <a:r>
              <a:rPr lang="en-US" dirty="0" smtClean="0">
                <a:solidFill>
                  <a:srgbClr val="000000"/>
                </a:solidFill>
              </a:rPr>
              <a:t>actorial </a:t>
            </a:r>
            <a:r>
              <a:rPr lang="en-US" dirty="0">
                <a:solidFill>
                  <a:srgbClr val="000000"/>
                </a:solidFill>
              </a:rPr>
              <a:t>of the value (for example 3! = 3*2*1</a:t>
            </a:r>
            <a:r>
              <a:rPr lang="en-US" dirty="0" smtClean="0">
                <a:solidFill>
                  <a:srgbClr val="000000"/>
                </a:solidFill>
              </a:rPr>
              <a:t>)</a:t>
            </a:r>
          </a:p>
          <a:p>
            <a:pPr marL="0" indent="0" fontAlgn="b">
              <a:spcBef>
                <a:spcPts val="0"/>
              </a:spcBef>
              <a:buNone/>
            </a:pPr>
            <a:endParaRPr lang="en-US" dirty="0" smtClean="0">
              <a:solidFill>
                <a:srgbClr val="000000"/>
              </a:solidFill>
            </a:endParaRPr>
          </a:p>
          <a:p>
            <a:pPr marL="0" indent="0" fontAlgn="b">
              <a:spcBef>
                <a:spcPts val="0"/>
              </a:spcBef>
              <a:buNone/>
            </a:pPr>
            <a:endParaRPr lang="en-US" dirty="0" smtClean="0">
              <a:solidFill>
                <a:srgbClr val="000000"/>
              </a:solidFill>
            </a:endParaRPr>
          </a:p>
          <a:p>
            <a:pPr marL="0" indent="0" algn="ctr" fontAlgn="b">
              <a:spcBef>
                <a:spcPts val="0"/>
              </a:spcBef>
              <a:buNone/>
            </a:pPr>
            <a:r>
              <a:rPr lang="en-US" sz="3200" dirty="0" smtClean="0">
                <a:latin typeface="Arial"/>
              </a:rPr>
              <a:t>P(x</a:t>
            </a:r>
            <a:r>
              <a:rPr lang="en-US" sz="3200" dirty="0">
                <a:latin typeface="Arial"/>
              </a:rPr>
              <a:t>) = ((</a:t>
            </a:r>
            <a:r>
              <a:rPr lang="en-US" sz="3200" dirty="0" smtClean="0">
                <a:latin typeface="Arial"/>
              </a:rPr>
              <a:t>e</a:t>
            </a:r>
            <a:r>
              <a:rPr lang="en-US" sz="3200" baseline="50000" dirty="0" smtClean="0">
                <a:latin typeface="Arial"/>
              </a:rPr>
              <a:t>-M</a:t>
            </a:r>
            <a:r>
              <a:rPr lang="en-US" sz="3200" dirty="0" smtClean="0">
                <a:latin typeface="Arial"/>
              </a:rPr>
              <a:t>)*(M</a:t>
            </a:r>
            <a:r>
              <a:rPr lang="en-US" sz="3200" baseline="50000" dirty="0" smtClean="0">
                <a:latin typeface="Arial"/>
              </a:rPr>
              <a:t>x</a:t>
            </a:r>
            <a:r>
              <a:rPr lang="en-US" sz="3200" dirty="0">
                <a:latin typeface="Arial"/>
              </a:rPr>
              <a:t>))/X!</a:t>
            </a:r>
          </a:p>
          <a:p>
            <a:pPr marL="114300" indent="0">
              <a:buNone/>
            </a:pPr>
            <a:endParaRPr lang="en-US" dirty="0"/>
          </a:p>
        </p:txBody>
      </p:sp>
    </p:spTree>
    <p:extLst>
      <p:ext uri="{BB962C8B-B14F-4D97-AF65-F5344CB8AC3E}">
        <p14:creationId xmlns:p14="http://schemas.microsoft.com/office/powerpoint/2010/main" val="1038209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Probability - Applied to Safety</a:t>
            </a:r>
            <a:endParaRPr lang="en-US" dirty="0"/>
          </a:p>
        </p:txBody>
      </p:sp>
      <p:sp>
        <p:nvSpPr>
          <p:cNvPr id="3" name="Content Placeholder 2"/>
          <p:cNvSpPr>
            <a:spLocks noGrp="1"/>
          </p:cNvSpPr>
          <p:nvPr>
            <p:ph idx="1"/>
          </p:nvPr>
        </p:nvSpPr>
        <p:spPr/>
        <p:txBody>
          <a:bodyPr>
            <a:normAutofit lnSpcReduction="10000"/>
          </a:bodyPr>
          <a:lstStyle/>
          <a:p>
            <a:pPr indent="-342900" fontAlgn="b">
              <a:spcBef>
                <a:spcPts val="0"/>
              </a:spcBef>
            </a:pPr>
            <a:r>
              <a:rPr lang="en-US" dirty="0">
                <a:solidFill>
                  <a:srgbClr val="000000"/>
                </a:solidFill>
              </a:rPr>
              <a:t>Assume 100,000 exposure in 100  work </a:t>
            </a:r>
            <a:r>
              <a:rPr lang="en-US" dirty="0" smtClean="0">
                <a:solidFill>
                  <a:srgbClr val="000000"/>
                </a:solidFill>
              </a:rPr>
              <a:t>days</a:t>
            </a:r>
          </a:p>
          <a:p>
            <a:pPr indent="-342900" fontAlgn="b">
              <a:spcBef>
                <a:spcPts val="0"/>
              </a:spcBef>
            </a:pPr>
            <a:endParaRPr lang="en-US" sz="1200" dirty="0">
              <a:latin typeface="Arial"/>
            </a:endParaRPr>
          </a:p>
          <a:p>
            <a:pPr indent="-342900" fontAlgn="b">
              <a:spcBef>
                <a:spcPts val="0"/>
              </a:spcBef>
            </a:pPr>
            <a:r>
              <a:rPr lang="en-US" dirty="0">
                <a:solidFill>
                  <a:srgbClr val="000000"/>
                </a:solidFill>
              </a:rPr>
              <a:t>Assume there are 7 undesired events in 100 work </a:t>
            </a:r>
            <a:r>
              <a:rPr lang="en-US" dirty="0" smtClean="0">
                <a:solidFill>
                  <a:srgbClr val="000000"/>
                </a:solidFill>
              </a:rPr>
              <a:t>days</a:t>
            </a:r>
          </a:p>
          <a:p>
            <a:pPr indent="-342900" fontAlgn="b">
              <a:spcBef>
                <a:spcPts val="0"/>
              </a:spcBef>
            </a:pPr>
            <a:endParaRPr lang="en-US" sz="1300" dirty="0">
              <a:latin typeface="Arial"/>
            </a:endParaRPr>
          </a:p>
          <a:p>
            <a:pPr indent="-342900" fontAlgn="b">
              <a:spcBef>
                <a:spcPts val="0"/>
              </a:spcBef>
            </a:pPr>
            <a:r>
              <a:rPr lang="en-US" dirty="0">
                <a:solidFill>
                  <a:srgbClr val="000000"/>
                </a:solidFill>
              </a:rPr>
              <a:t>Probability of one event is </a:t>
            </a:r>
            <a:r>
              <a:rPr lang="en-US" dirty="0" smtClean="0">
                <a:solidFill>
                  <a:srgbClr val="000000"/>
                </a:solidFill>
              </a:rPr>
              <a:t>7/100,000</a:t>
            </a:r>
          </a:p>
          <a:p>
            <a:pPr indent="-342900" fontAlgn="b">
              <a:spcBef>
                <a:spcPts val="0"/>
              </a:spcBef>
            </a:pPr>
            <a:endParaRPr lang="en-US" sz="1300" dirty="0">
              <a:latin typeface="Arial"/>
            </a:endParaRPr>
          </a:p>
          <a:p>
            <a:pPr indent="-342900" fontAlgn="b">
              <a:spcBef>
                <a:spcPts val="0"/>
              </a:spcBef>
            </a:pPr>
            <a:r>
              <a:rPr lang="en-US" dirty="0">
                <a:solidFill>
                  <a:srgbClr val="000000"/>
                </a:solidFill>
              </a:rPr>
              <a:t>If management decides to improve the process by reducing the exposure over the </a:t>
            </a:r>
            <a:r>
              <a:rPr lang="en-US" dirty="0" smtClean="0">
                <a:solidFill>
                  <a:srgbClr val="000000"/>
                </a:solidFill>
              </a:rPr>
              <a:t>100 </a:t>
            </a:r>
            <a:r>
              <a:rPr lang="en-US" dirty="0">
                <a:solidFill>
                  <a:srgbClr val="000000"/>
                </a:solidFill>
              </a:rPr>
              <a:t>days from 100,000 to </a:t>
            </a:r>
            <a:r>
              <a:rPr lang="en-US" dirty="0" smtClean="0">
                <a:solidFill>
                  <a:srgbClr val="000000"/>
                </a:solidFill>
              </a:rPr>
              <a:t>70,000</a:t>
            </a:r>
          </a:p>
          <a:p>
            <a:pPr indent="-342900" fontAlgn="b">
              <a:spcBef>
                <a:spcPts val="0"/>
              </a:spcBef>
            </a:pPr>
            <a:endParaRPr lang="en-US" sz="1600" dirty="0" smtClean="0">
              <a:solidFill>
                <a:srgbClr val="000000"/>
              </a:solidFill>
            </a:endParaRPr>
          </a:p>
          <a:p>
            <a:pPr marL="0" indent="0" algn="ctr" fontAlgn="b">
              <a:spcBef>
                <a:spcPts val="0"/>
              </a:spcBef>
              <a:buNone/>
            </a:pPr>
            <a:r>
              <a:rPr lang="en-US" sz="2000" b="1" dirty="0">
                <a:latin typeface="Arial"/>
              </a:rPr>
              <a:t>P(x) = ((</a:t>
            </a:r>
            <a:r>
              <a:rPr lang="en-US" sz="2000" b="1" dirty="0" smtClean="0">
                <a:latin typeface="Arial"/>
              </a:rPr>
              <a:t>e</a:t>
            </a:r>
            <a:r>
              <a:rPr lang="en-US" sz="2000" b="1" baseline="30000" dirty="0" smtClean="0">
                <a:latin typeface="Arial"/>
              </a:rPr>
              <a:t>-M</a:t>
            </a:r>
            <a:r>
              <a:rPr lang="en-US" sz="2000" b="1" dirty="0" smtClean="0">
                <a:latin typeface="Arial"/>
              </a:rPr>
              <a:t>)*(M</a:t>
            </a:r>
            <a:r>
              <a:rPr lang="en-US" sz="2000" b="1" baseline="56000" dirty="0" smtClean="0">
                <a:latin typeface="Arial"/>
              </a:rPr>
              <a:t>x</a:t>
            </a:r>
            <a:r>
              <a:rPr lang="en-US" sz="2000" b="1" dirty="0">
                <a:latin typeface="Arial"/>
              </a:rPr>
              <a:t>))/X!</a:t>
            </a:r>
          </a:p>
          <a:p>
            <a:pPr marL="0" indent="0" fontAlgn="b">
              <a:spcBef>
                <a:spcPts val="0"/>
              </a:spcBef>
              <a:buNone/>
            </a:pPr>
            <a:endParaRPr lang="en-US" sz="1500" dirty="0">
              <a:latin typeface="Arial"/>
            </a:endParaRPr>
          </a:p>
          <a:p>
            <a:pPr marL="0" indent="0" fontAlgn="b">
              <a:spcBef>
                <a:spcPts val="0"/>
              </a:spcBef>
              <a:buNone/>
            </a:pPr>
            <a:r>
              <a:rPr lang="en-US" dirty="0" smtClean="0">
                <a:solidFill>
                  <a:srgbClr val="000000"/>
                </a:solidFill>
                <a:latin typeface="Calibri"/>
              </a:rPr>
              <a:t>                               </a:t>
            </a:r>
            <a:r>
              <a:rPr lang="en-US" sz="2000" dirty="0" smtClean="0">
                <a:solidFill>
                  <a:srgbClr val="000000"/>
                </a:solidFill>
                <a:latin typeface="Calibri"/>
              </a:rPr>
              <a:t>M = N*P = (</a:t>
            </a:r>
            <a:r>
              <a:rPr lang="en-US" sz="2000" dirty="0">
                <a:solidFill>
                  <a:srgbClr val="000000"/>
                </a:solidFill>
                <a:latin typeface="Calibri"/>
              </a:rPr>
              <a:t>70000/1)*(7/100000</a:t>
            </a:r>
            <a:r>
              <a:rPr lang="en-US" sz="2000" dirty="0" smtClean="0">
                <a:solidFill>
                  <a:srgbClr val="000000"/>
                </a:solidFill>
                <a:latin typeface="Calibri"/>
              </a:rPr>
              <a:t>) = </a:t>
            </a:r>
            <a:r>
              <a:rPr lang="en-US" sz="2000" dirty="0">
                <a:solidFill>
                  <a:srgbClr val="000000"/>
                </a:solidFill>
                <a:latin typeface="Calibri"/>
              </a:rPr>
              <a:t>4.9</a:t>
            </a:r>
            <a:endParaRPr lang="en-US" sz="2000" dirty="0">
              <a:latin typeface="Arial"/>
            </a:endParaRPr>
          </a:p>
          <a:p>
            <a:pPr marL="0" indent="0" fontAlgn="b">
              <a:spcBef>
                <a:spcPts val="0"/>
              </a:spcBef>
              <a:buNone/>
            </a:pPr>
            <a:r>
              <a:rPr lang="en-US" sz="2000" dirty="0" smtClean="0">
                <a:solidFill>
                  <a:srgbClr val="000000"/>
                </a:solidFill>
                <a:latin typeface="Calibri"/>
              </a:rPr>
              <a:t>                                                 P(X = 0</a:t>
            </a:r>
            <a:r>
              <a:rPr lang="en-US" sz="2000" dirty="0">
                <a:solidFill>
                  <a:srgbClr val="000000"/>
                </a:solidFill>
                <a:latin typeface="Calibri"/>
              </a:rPr>
              <a:t>) </a:t>
            </a:r>
            <a:r>
              <a:rPr lang="en-US" sz="2000" dirty="0" smtClean="0">
                <a:solidFill>
                  <a:srgbClr val="000000"/>
                </a:solidFill>
                <a:latin typeface="Calibri"/>
              </a:rPr>
              <a:t>=</a:t>
            </a:r>
            <a:r>
              <a:rPr lang="en-US" sz="2000" dirty="0" smtClean="0">
                <a:latin typeface="Arial"/>
              </a:rPr>
              <a:t> </a:t>
            </a:r>
            <a:r>
              <a:rPr lang="en-US" sz="2000" dirty="0" smtClean="0">
                <a:solidFill>
                  <a:srgbClr val="000000"/>
                </a:solidFill>
                <a:latin typeface="Calibri"/>
              </a:rPr>
              <a:t>e</a:t>
            </a:r>
            <a:r>
              <a:rPr lang="en-US" sz="2000" baseline="30000" dirty="0" smtClean="0">
                <a:solidFill>
                  <a:srgbClr val="000000"/>
                </a:solidFill>
                <a:latin typeface="Calibri"/>
              </a:rPr>
              <a:t>-m </a:t>
            </a:r>
            <a:r>
              <a:rPr lang="en-US" sz="2000" dirty="0" smtClean="0">
                <a:solidFill>
                  <a:srgbClr val="000000"/>
                </a:solidFill>
                <a:latin typeface="Calibri"/>
              </a:rPr>
              <a:t>=</a:t>
            </a:r>
            <a:r>
              <a:rPr lang="en-US" sz="2000" baseline="30000" dirty="0" smtClean="0">
                <a:solidFill>
                  <a:srgbClr val="000000"/>
                </a:solidFill>
                <a:latin typeface="Calibri"/>
              </a:rPr>
              <a:t> </a:t>
            </a:r>
            <a:r>
              <a:rPr lang="en-US" sz="2000" dirty="0" smtClean="0">
                <a:solidFill>
                  <a:srgbClr val="000000"/>
                </a:solidFill>
                <a:latin typeface="Calibri"/>
              </a:rPr>
              <a:t>0.007447</a:t>
            </a:r>
            <a:endParaRPr lang="en-US" sz="2000" dirty="0">
              <a:latin typeface="Arial"/>
            </a:endParaRPr>
          </a:p>
        </p:txBody>
      </p:sp>
    </p:spTree>
    <p:extLst>
      <p:ext uri="{BB962C8B-B14F-4D97-AF65-F5344CB8AC3E}">
        <p14:creationId xmlns:p14="http://schemas.microsoft.com/office/powerpoint/2010/main" val="3665300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body" idx="1"/>
          </p:nvPr>
        </p:nvSpPr>
        <p:spPr/>
        <p:txBody>
          <a:bodyPr>
            <a:normAutofit fontScale="97500"/>
          </a:bodyPr>
          <a:lstStyle/>
          <a:p>
            <a:r>
              <a:rPr lang="en-US" dirty="0" err="1" smtClean="0"/>
              <a:t>Cardno</a:t>
            </a:r>
            <a:r>
              <a:rPr lang="en-US" dirty="0" smtClean="0"/>
              <a:t>, INC.</a:t>
            </a:r>
            <a:endParaRPr lang="en-US" dirty="0"/>
          </a:p>
        </p:txBody>
      </p:sp>
      <p:sp>
        <p:nvSpPr>
          <p:cNvPr id="13" name="Title 1"/>
          <p:cNvSpPr>
            <a:spLocks noGrp="1"/>
          </p:cNvSpPr>
          <p:nvPr>
            <p:ph type="title"/>
          </p:nvPr>
        </p:nvSpPr>
        <p:spPr/>
        <p:txBody>
          <a:bodyPr>
            <a:noAutofit/>
          </a:bodyPr>
          <a:lstStyle/>
          <a:p>
            <a:r>
              <a:rPr lang="en-US" sz="2800" dirty="0" smtClean="0"/>
              <a:t>Zero Harm</a:t>
            </a:r>
            <a:endParaRPr lang="en-US" sz="2800" dirty="0"/>
          </a:p>
        </p:txBody>
      </p:sp>
    </p:spTree>
    <p:extLst>
      <p:ext uri="{BB962C8B-B14F-4D97-AF65-F5344CB8AC3E}">
        <p14:creationId xmlns:p14="http://schemas.microsoft.com/office/powerpoint/2010/main" val="176468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Cardno</a:t>
            </a:r>
            <a:r>
              <a:rPr lang="en-US" dirty="0" smtClean="0"/>
              <a:t> Inc.</a:t>
            </a:r>
            <a:endParaRPr lang="en-US" dirty="0"/>
          </a:p>
        </p:txBody>
      </p:sp>
      <p:sp>
        <p:nvSpPr>
          <p:cNvPr id="2" name="Content Placeholder 1"/>
          <p:cNvSpPr>
            <a:spLocks noGrp="1"/>
          </p:cNvSpPr>
          <p:nvPr>
            <p:ph idx="1"/>
          </p:nvPr>
        </p:nvSpPr>
        <p:spPr/>
        <p:txBody>
          <a:bodyPr/>
          <a:lstStyle/>
          <a:p>
            <a:r>
              <a:rPr lang="en-US" dirty="0" smtClean="0"/>
              <a:t>Cardno</a:t>
            </a:r>
          </a:p>
          <a:p>
            <a:pPr lvl="1"/>
            <a:r>
              <a:rPr lang="en-US" dirty="0" smtClean="0"/>
              <a:t>Australian based</a:t>
            </a:r>
          </a:p>
          <a:p>
            <a:pPr lvl="1"/>
            <a:r>
              <a:rPr lang="en-US" dirty="0" smtClean="0"/>
              <a:t>~8,000 staff globally</a:t>
            </a:r>
          </a:p>
          <a:p>
            <a:pPr lvl="1"/>
            <a:r>
              <a:rPr lang="en-US" dirty="0" smtClean="0"/>
              <a:t>~4,000 US based staff</a:t>
            </a:r>
          </a:p>
          <a:p>
            <a:pPr lvl="1"/>
            <a:endParaRPr lang="en-US" dirty="0"/>
          </a:p>
          <a:p>
            <a:pPr lvl="1"/>
            <a:r>
              <a:rPr lang="en-US" dirty="0" smtClean="0"/>
              <a:t>Professional services firm</a:t>
            </a:r>
          </a:p>
          <a:p>
            <a:pPr lvl="2"/>
            <a:r>
              <a:rPr lang="en-US" dirty="0" smtClean="0"/>
              <a:t>Engineering</a:t>
            </a:r>
          </a:p>
          <a:p>
            <a:pPr lvl="2"/>
            <a:r>
              <a:rPr lang="en-US" dirty="0" smtClean="0"/>
              <a:t>Consulting</a:t>
            </a:r>
          </a:p>
          <a:p>
            <a:pPr lvl="2"/>
            <a:r>
              <a:rPr lang="en-US" dirty="0" smtClean="0"/>
              <a:t>Testing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160" y="1910472"/>
            <a:ext cx="2483579" cy="211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32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Zero Harm Timeline</a:t>
            </a:r>
            <a:endParaRPr lang="en-US" dirty="0"/>
          </a:p>
        </p:txBody>
      </p:sp>
      <p:sp>
        <p:nvSpPr>
          <p:cNvPr id="2" name="Content Placeholder 1"/>
          <p:cNvSpPr>
            <a:spLocks noGrp="1"/>
          </p:cNvSpPr>
          <p:nvPr>
            <p:ph idx="1"/>
          </p:nvPr>
        </p:nvSpPr>
        <p:spPr/>
        <p:txBody>
          <a:bodyPr/>
          <a:lstStyle/>
          <a:p>
            <a:r>
              <a:rPr lang="en-US" dirty="0" smtClean="0"/>
              <a:t>Early 2012</a:t>
            </a:r>
          </a:p>
          <a:p>
            <a:pPr lvl="1"/>
            <a:r>
              <a:rPr lang="en-US" dirty="0" err="1" smtClean="0"/>
              <a:t>Cardno</a:t>
            </a:r>
            <a:r>
              <a:rPr lang="en-US" dirty="0" smtClean="0"/>
              <a:t> initiated a Zero Harm “initiative” </a:t>
            </a:r>
          </a:p>
          <a:p>
            <a:r>
              <a:rPr lang="en-US" dirty="0" smtClean="0"/>
              <a:t>Late 2012</a:t>
            </a:r>
          </a:p>
          <a:p>
            <a:pPr lvl="1"/>
            <a:r>
              <a:rPr lang="en-US" dirty="0" smtClean="0"/>
              <a:t>I began with Cardno as a result of a merger</a:t>
            </a:r>
          </a:p>
          <a:p>
            <a:r>
              <a:rPr lang="en-US" dirty="0" smtClean="0"/>
              <a:t>First time in career the organization I worked for had a formal, “zero” initiative</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31" y="4677628"/>
            <a:ext cx="6096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485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2012  State</a:t>
            </a:r>
            <a:endParaRPr lang="en-US" dirty="0"/>
          </a:p>
        </p:txBody>
      </p:sp>
      <p:sp>
        <p:nvSpPr>
          <p:cNvPr id="2" name="Content Placeholder 1"/>
          <p:cNvSpPr>
            <a:spLocks noGrp="1"/>
          </p:cNvSpPr>
          <p:nvPr>
            <p:ph idx="1"/>
          </p:nvPr>
        </p:nvSpPr>
        <p:spPr/>
        <p:txBody>
          <a:bodyPr>
            <a:normAutofit lnSpcReduction="10000"/>
          </a:bodyPr>
          <a:lstStyle/>
          <a:p>
            <a:r>
              <a:rPr lang="en-US" dirty="0" smtClean="0"/>
              <a:t>Tasked with development of a “Journey Plan” to implement Zero Harm</a:t>
            </a:r>
          </a:p>
          <a:p>
            <a:endParaRPr lang="en-US" dirty="0"/>
          </a:p>
          <a:p>
            <a:r>
              <a:rPr lang="en-US" dirty="0" smtClean="0"/>
              <a:t>12 months to get to “</a:t>
            </a:r>
            <a:r>
              <a:rPr lang="en-US" dirty="0"/>
              <a:t>z</a:t>
            </a:r>
            <a:r>
              <a:rPr lang="en-US" dirty="0" smtClean="0"/>
              <a:t>ero”</a:t>
            </a:r>
          </a:p>
          <a:p>
            <a:endParaRPr lang="en-US" dirty="0"/>
          </a:p>
          <a:p>
            <a:r>
              <a:rPr lang="en-US" dirty="0" smtClean="0"/>
              <a:t>Company added safety as a </a:t>
            </a:r>
            <a:r>
              <a:rPr lang="en-US" dirty="0"/>
              <a:t>c</a:t>
            </a:r>
            <a:r>
              <a:rPr lang="en-US" dirty="0" smtClean="0"/>
              <a:t>ore value</a:t>
            </a:r>
          </a:p>
          <a:p>
            <a:pPr lvl="1"/>
            <a:r>
              <a:rPr lang="en-US" dirty="0" smtClean="0"/>
              <a:t>First time</a:t>
            </a:r>
          </a:p>
          <a:p>
            <a:endParaRPr lang="en-US" dirty="0" smtClean="0"/>
          </a:p>
          <a:p>
            <a:r>
              <a:rPr lang="en-US" dirty="0" smtClean="0"/>
              <a:t>TRIR was over 1.0</a:t>
            </a:r>
          </a:p>
          <a:p>
            <a:endParaRPr lang="en-US" dirty="0" smtClean="0"/>
          </a:p>
          <a:p>
            <a:r>
              <a:rPr lang="en-US" dirty="0" smtClean="0"/>
              <a:t>LTIR was 0.6</a:t>
            </a:r>
          </a:p>
          <a:p>
            <a:endParaRPr lang="en-US" dirty="0" smtClean="0"/>
          </a:p>
          <a:p>
            <a:endParaRPr lang="en-US" dirty="0" smtClean="0"/>
          </a:p>
        </p:txBody>
      </p:sp>
    </p:spTree>
    <p:extLst>
      <p:ext uri="{BB962C8B-B14F-4D97-AF65-F5344CB8AC3E}">
        <p14:creationId xmlns:p14="http://schemas.microsoft.com/office/powerpoint/2010/main" val="139661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Leading Actions</a:t>
            </a:r>
            <a:endParaRPr lang="en-US" dirty="0"/>
          </a:p>
        </p:txBody>
      </p:sp>
      <p:sp>
        <p:nvSpPr>
          <p:cNvPr id="2" name="Content Placeholder 1"/>
          <p:cNvSpPr>
            <a:spLocks noGrp="1"/>
          </p:cNvSpPr>
          <p:nvPr>
            <p:ph sz="half" idx="1"/>
          </p:nvPr>
        </p:nvSpPr>
        <p:spPr/>
        <p:txBody>
          <a:bodyPr>
            <a:normAutofit fontScale="47500" lnSpcReduction="20000"/>
          </a:bodyPr>
          <a:lstStyle/>
          <a:p>
            <a:pPr marL="571500" indent="-457200">
              <a:buFont typeface="+mj-lt"/>
              <a:buAutoNum type="arabicPeriod"/>
            </a:pPr>
            <a:r>
              <a:rPr lang="en-US" b="1" dirty="0" smtClean="0"/>
              <a:t>Take </a:t>
            </a:r>
            <a:r>
              <a:rPr lang="en-US" b="1" dirty="0"/>
              <a:t>responsibility</a:t>
            </a:r>
            <a:endParaRPr lang="en-US" dirty="0"/>
          </a:p>
          <a:p>
            <a:pPr marL="569913" indent="0">
              <a:buNone/>
            </a:pPr>
            <a:r>
              <a:rPr lang="en-US" dirty="0" smtClean="0"/>
              <a:t>Everyone </a:t>
            </a:r>
            <a:r>
              <a:rPr lang="en-US" dirty="0"/>
              <a:t>must take personal responsibility for safety in all our daily activities. Stop and </a:t>
            </a:r>
            <a:r>
              <a:rPr lang="en-US" dirty="0" smtClean="0"/>
              <a:t>check </a:t>
            </a:r>
            <a:r>
              <a:rPr lang="en-US" dirty="0"/>
              <a:t>your work. Fix or report hazards and safety concerns. Tell your supervisor if you </a:t>
            </a:r>
            <a:r>
              <a:rPr lang="en-US" dirty="0" smtClean="0"/>
              <a:t>cannot </a:t>
            </a:r>
            <a:r>
              <a:rPr lang="en-US" dirty="0"/>
              <a:t>do your work safely.</a:t>
            </a:r>
          </a:p>
          <a:p>
            <a:pPr marL="571500" indent="-457200">
              <a:buFont typeface="+mj-lt"/>
              <a:buAutoNum type="arabicPeriod"/>
            </a:pPr>
            <a:endParaRPr lang="en-US" dirty="0"/>
          </a:p>
          <a:p>
            <a:pPr marL="571500" indent="-457200">
              <a:buFont typeface="+mj-lt"/>
              <a:buAutoNum type="arabicPeriod" startAt="2"/>
            </a:pPr>
            <a:r>
              <a:rPr lang="en-US" b="1" dirty="0" smtClean="0"/>
              <a:t>Always </a:t>
            </a:r>
            <a:r>
              <a:rPr lang="en-US" b="1" dirty="0"/>
              <a:t>be risk aware</a:t>
            </a:r>
            <a:endParaRPr lang="en-US" dirty="0"/>
          </a:p>
          <a:p>
            <a:pPr marL="569913" indent="0">
              <a:buNone/>
            </a:pPr>
            <a:r>
              <a:rPr lang="en-US" dirty="0" smtClean="0"/>
              <a:t>A </a:t>
            </a:r>
            <a:r>
              <a:rPr lang="en-US" dirty="0"/>
              <a:t>risk assessment must be done for every potentially hazardous activity. Task and job </a:t>
            </a:r>
            <a:r>
              <a:rPr lang="en-US" dirty="0" smtClean="0"/>
              <a:t>hazards </a:t>
            </a:r>
            <a:r>
              <a:rPr lang="en-US" dirty="0"/>
              <a:t>must be controlled, and solutions to prevent injury must be planned and put into </a:t>
            </a:r>
            <a:r>
              <a:rPr lang="en-US" dirty="0" smtClean="0"/>
              <a:t>action.</a:t>
            </a:r>
          </a:p>
          <a:p>
            <a:pPr marL="114300" indent="0">
              <a:buNone/>
            </a:pPr>
            <a:r>
              <a:rPr lang="en-US" dirty="0"/>
              <a:t> </a:t>
            </a:r>
          </a:p>
          <a:p>
            <a:pPr marL="571500" indent="-457200">
              <a:buFont typeface="+mj-lt"/>
              <a:buAutoNum type="arabicPeriod" startAt="3"/>
            </a:pPr>
            <a:r>
              <a:rPr lang="en-US" b="1" dirty="0" smtClean="0"/>
              <a:t>Everyone </a:t>
            </a:r>
            <a:r>
              <a:rPr lang="en-US" b="1" dirty="0"/>
              <a:t>is involved</a:t>
            </a:r>
            <a:endParaRPr lang="en-US" dirty="0"/>
          </a:p>
          <a:p>
            <a:pPr marL="569913" indent="0">
              <a:buNone/>
            </a:pPr>
            <a:r>
              <a:rPr lang="en-US" dirty="0" smtClean="0"/>
              <a:t>Every </a:t>
            </a:r>
            <a:r>
              <a:rPr lang="en-US" dirty="0"/>
              <a:t>Cardno employee must have opportunities to be involved in making their jobs and </a:t>
            </a:r>
            <a:r>
              <a:rPr lang="en-US" dirty="0" smtClean="0"/>
              <a:t>tasks </a:t>
            </a:r>
            <a:r>
              <a:rPr lang="en-US" dirty="0"/>
              <a:t>safer.  Be mindful of the actions of your work mates, step in straight away if you spot </a:t>
            </a:r>
            <a:r>
              <a:rPr lang="en-US" dirty="0" smtClean="0"/>
              <a:t>something </a:t>
            </a:r>
            <a:r>
              <a:rPr lang="en-US" dirty="0"/>
              <a:t>unsafe, and look out for each other.</a:t>
            </a:r>
          </a:p>
          <a:p>
            <a:pPr marL="114300" indent="0">
              <a:buNone/>
            </a:pPr>
            <a:r>
              <a:rPr lang="en-US" dirty="0"/>
              <a:t> </a:t>
            </a:r>
          </a:p>
          <a:p>
            <a:endParaRPr lang="en-US" dirty="0"/>
          </a:p>
        </p:txBody>
      </p:sp>
      <p:sp>
        <p:nvSpPr>
          <p:cNvPr id="4" name="Content Placeholder 3"/>
          <p:cNvSpPr>
            <a:spLocks noGrp="1"/>
          </p:cNvSpPr>
          <p:nvPr>
            <p:ph sz="half" idx="2"/>
          </p:nvPr>
        </p:nvSpPr>
        <p:spPr/>
        <p:txBody>
          <a:bodyPr>
            <a:normAutofit fontScale="47500" lnSpcReduction="20000"/>
          </a:bodyPr>
          <a:lstStyle/>
          <a:p>
            <a:pPr marL="571500" indent="-457200">
              <a:buFont typeface="+mj-lt"/>
              <a:buAutoNum type="arabicPeriod" startAt="4"/>
            </a:pPr>
            <a:r>
              <a:rPr lang="en-US" b="1" dirty="0"/>
              <a:t>Communicate</a:t>
            </a:r>
            <a:endParaRPr lang="en-US" dirty="0"/>
          </a:p>
          <a:p>
            <a:pPr marL="569913" indent="0">
              <a:buNone/>
            </a:pPr>
            <a:r>
              <a:rPr lang="en-US" dirty="0"/>
              <a:t>We must share information that could make somebody’s job safer. This could be as simple as holding a “safety moment” at the start of a meeting, or conducting regular toolbox talks within your work teams.</a:t>
            </a:r>
          </a:p>
          <a:p>
            <a:pPr marL="114300" indent="0">
              <a:buNone/>
            </a:pPr>
            <a:r>
              <a:rPr lang="en-US" dirty="0"/>
              <a:t> </a:t>
            </a:r>
          </a:p>
          <a:p>
            <a:pPr marL="571500" indent="-457200">
              <a:buFont typeface="+mj-lt"/>
              <a:buAutoNum type="arabicPeriod" startAt="5"/>
            </a:pPr>
            <a:r>
              <a:rPr lang="en-US" b="1" dirty="0"/>
              <a:t>Report incidents and concerns</a:t>
            </a:r>
            <a:endParaRPr lang="en-US" dirty="0"/>
          </a:p>
          <a:p>
            <a:pPr marL="569913" indent="0">
              <a:buNone/>
            </a:pPr>
            <a:r>
              <a:rPr lang="en-US" dirty="0"/>
              <a:t>All </a:t>
            </a:r>
            <a:r>
              <a:rPr lang="en-US" dirty="0" err="1"/>
              <a:t>Cardno</a:t>
            </a:r>
            <a:r>
              <a:rPr lang="en-US" dirty="0"/>
              <a:t> employees must embrace a reporting culture where all hazards, incidents, injuries and near misses are reported - no matter how minor</a:t>
            </a:r>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80" y="4202409"/>
            <a:ext cx="2483579" cy="211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59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Were We Successful?</a:t>
            </a:r>
            <a:endParaRPr lang="en-US" dirty="0"/>
          </a:p>
        </p:txBody>
      </p:sp>
      <p:sp>
        <p:nvSpPr>
          <p:cNvPr id="2" name="Content Placeholder 1"/>
          <p:cNvSpPr>
            <a:spLocks noGrp="1"/>
          </p:cNvSpPr>
          <p:nvPr>
            <p:ph idx="1"/>
          </p:nvPr>
        </p:nvSpPr>
        <p:spPr/>
        <p:txBody>
          <a:bodyPr/>
          <a:lstStyle/>
          <a:p>
            <a:pPr marL="114300" indent="0">
              <a:buNone/>
            </a:pPr>
            <a:r>
              <a:rPr lang="en-US" dirty="0" smtClean="0"/>
              <a:t>Depends . . .</a:t>
            </a:r>
          </a:p>
          <a:p>
            <a:endParaRPr lang="en-US" dirty="0" smtClean="0"/>
          </a:p>
          <a:p>
            <a:r>
              <a:rPr lang="en-US" dirty="0" smtClean="0"/>
              <a:t>Achieved one year without a LTI</a:t>
            </a:r>
          </a:p>
          <a:p>
            <a:pPr lvl="1"/>
            <a:r>
              <a:rPr lang="en-US" dirty="0" smtClean="0"/>
              <a:t>Is that Success?</a:t>
            </a:r>
          </a:p>
          <a:p>
            <a:endParaRPr lang="en-US" dirty="0"/>
          </a:p>
          <a:p>
            <a:r>
              <a:rPr lang="en-US" dirty="0" smtClean="0"/>
              <a:t>Lowered TRIR to 0.56</a:t>
            </a:r>
          </a:p>
          <a:p>
            <a:pPr lvl="1"/>
            <a:r>
              <a:rPr lang="en-US" dirty="0" smtClean="0"/>
              <a:t>Is that Success?</a:t>
            </a:r>
            <a:endParaRPr lang="en-US" dirty="0"/>
          </a:p>
          <a:p>
            <a:endParaRPr lang="en-US" dirty="0" smtClean="0"/>
          </a:p>
          <a:p>
            <a:r>
              <a:rPr lang="en-US" dirty="0" smtClean="0"/>
              <a:t>What about a “sustained” Zero State?</a:t>
            </a:r>
            <a:endParaRPr lang="en-US" dirty="0"/>
          </a:p>
        </p:txBody>
      </p:sp>
    </p:spTree>
    <p:extLst>
      <p:ext uri="{BB962C8B-B14F-4D97-AF65-F5344CB8AC3E}">
        <p14:creationId xmlns:p14="http://schemas.microsoft.com/office/powerpoint/2010/main" val="2255931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Cardno</a:t>
            </a:r>
            <a:r>
              <a:rPr lang="en-US" dirty="0" smtClean="0"/>
              <a:t> Recap</a:t>
            </a:r>
            <a:endParaRPr lang="en-US" dirty="0"/>
          </a:p>
        </p:txBody>
      </p:sp>
      <p:sp>
        <p:nvSpPr>
          <p:cNvPr id="2" name="Content Placeholder 1"/>
          <p:cNvSpPr>
            <a:spLocks noGrp="1"/>
          </p:cNvSpPr>
          <p:nvPr>
            <p:ph idx="1"/>
          </p:nvPr>
        </p:nvSpPr>
        <p:spPr/>
        <p:txBody>
          <a:bodyPr/>
          <a:lstStyle/>
          <a:p>
            <a:r>
              <a:rPr lang="en-US" dirty="0" smtClean="0"/>
              <a:t>What is going well?</a:t>
            </a:r>
          </a:p>
          <a:p>
            <a:pPr lvl="1"/>
            <a:r>
              <a:rPr lang="en-US" dirty="0" smtClean="0"/>
              <a:t>Every minor incident get management’s attention</a:t>
            </a:r>
          </a:p>
          <a:p>
            <a:pPr lvl="1"/>
            <a:r>
              <a:rPr lang="en-US" dirty="0" smtClean="0"/>
              <a:t>More focus on behavioral based safety</a:t>
            </a:r>
          </a:p>
          <a:p>
            <a:pPr lvl="1"/>
            <a:r>
              <a:rPr lang="en-US" dirty="0" smtClean="0"/>
              <a:t>Enhancements in training</a:t>
            </a:r>
          </a:p>
          <a:p>
            <a:pPr lvl="1"/>
            <a:r>
              <a:rPr lang="en-US" dirty="0" smtClean="0"/>
              <a:t>Actively caring</a:t>
            </a:r>
          </a:p>
          <a:p>
            <a:pPr lvl="1"/>
            <a:endParaRPr lang="en-US" dirty="0"/>
          </a:p>
          <a:p>
            <a:r>
              <a:rPr lang="en-US" dirty="0" smtClean="0"/>
              <a:t>What isn’t going well?</a:t>
            </a:r>
          </a:p>
          <a:p>
            <a:pPr lvl="1"/>
            <a:r>
              <a:rPr lang="en-US" dirty="0" smtClean="0"/>
              <a:t>Anything other than zero is looked on as a failure</a:t>
            </a:r>
          </a:p>
          <a:p>
            <a:pPr lvl="1"/>
            <a:r>
              <a:rPr lang="en-US" dirty="0" smtClean="0"/>
              <a:t>Goal establishment</a:t>
            </a:r>
          </a:p>
          <a:p>
            <a:pPr lvl="2"/>
            <a:r>
              <a:rPr lang="en-US" dirty="0" smtClean="0"/>
              <a:t>Can we say we want a 20% decrease in TRIR?</a:t>
            </a:r>
          </a:p>
          <a:p>
            <a:pPr lvl="1"/>
            <a:r>
              <a:rPr lang="en-US" dirty="0" smtClean="0"/>
              <a:t>Potential under-reporting</a:t>
            </a:r>
            <a:endParaRPr lang="en-US" dirty="0"/>
          </a:p>
        </p:txBody>
      </p:sp>
    </p:spTree>
    <p:extLst>
      <p:ext uri="{BB962C8B-B14F-4D97-AF65-F5344CB8AC3E}">
        <p14:creationId xmlns:p14="http://schemas.microsoft.com/office/powerpoint/2010/main" val="1240783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body" idx="1"/>
          </p:nvPr>
        </p:nvSpPr>
        <p:spPr/>
        <p:txBody>
          <a:bodyPr>
            <a:normAutofit fontScale="97500"/>
          </a:bodyPr>
          <a:lstStyle/>
          <a:p>
            <a:r>
              <a:rPr lang="en-US" dirty="0" smtClean="0"/>
              <a:t>TE Connectivity</a:t>
            </a:r>
            <a:endParaRPr lang="en-US" dirty="0"/>
          </a:p>
        </p:txBody>
      </p:sp>
      <p:sp>
        <p:nvSpPr>
          <p:cNvPr id="13" name="Title 1"/>
          <p:cNvSpPr>
            <a:spLocks noGrp="1"/>
          </p:cNvSpPr>
          <p:nvPr>
            <p:ph type="title"/>
          </p:nvPr>
        </p:nvSpPr>
        <p:spPr/>
        <p:txBody>
          <a:bodyPr>
            <a:noAutofit/>
          </a:bodyPr>
          <a:lstStyle/>
          <a:p>
            <a:r>
              <a:rPr lang="en-US" sz="2800" dirty="0" smtClean="0"/>
              <a:t>Is Zero Possible?  </a:t>
            </a:r>
            <a:br>
              <a:rPr lang="en-US" sz="2800" dirty="0" smtClean="0"/>
            </a:br>
            <a:r>
              <a:rPr lang="en-US" sz="2800" dirty="0" smtClean="0"/>
              <a:t>One company’s problems with going down this path…and some ways out</a:t>
            </a:r>
            <a:endParaRPr lang="en-US" sz="2800" dirty="0"/>
          </a:p>
        </p:txBody>
      </p:sp>
    </p:spTree>
    <p:extLst>
      <p:ext uri="{BB962C8B-B14F-4D97-AF65-F5344CB8AC3E}">
        <p14:creationId xmlns:p14="http://schemas.microsoft.com/office/powerpoint/2010/main" val="156498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Talking Points</a:t>
            </a:r>
            <a:endParaRPr lang="en-US" dirty="0"/>
          </a:p>
        </p:txBody>
      </p:sp>
      <p:sp>
        <p:nvSpPr>
          <p:cNvPr id="7" name="Content Placeholder 6"/>
          <p:cNvSpPr>
            <a:spLocks noGrp="1"/>
          </p:cNvSpPr>
          <p:nvPr>
            <p:ph idx="1"/>
          </p:nvPr>
        </p:nvSpPr>
        <p:spPr/>
        <p:txBody>
          <a:bodyPr/>
          <a:lstStyle/>
          <a:p>
            <a:r>
              <a:rPr lang="en-US" dirty="0" smtClean="0"/>
              <a:t>Panel member introduction</a:t>
            </a:r>
          </a:p>
          <a:p>
            <a:pPr lvl="1"/>
            <a:r>
              <a:rPr lang="en-US" dirty="0" smtClean="0"/>
              <a:t>Rene Hilgemann, Aon</a:t>
            </a:r>
          </a:p>
          <a:p>
            <a:pPr lvl="1"/>
            <a:r>
              <a:rPr lang="en-US" dirty="0" smtClean="0"/>
              <a:t>Elbert Sorrell, University of Wisconsin-Stout</a:t>
            </a:r>
          </a:p>
          <a:p>
            <a:pPr lvl="1"/>
            <a:r>
              <a:rPr lang="en-US" dirty="0" smtClean="0"/>
              <a:t>John </a:t>
            </a:r>
            <a:r>
              <a:rPr lang="en-US" dirty="0"/>
              <a:t>Mollere, </a:t>
            </a:r>
            <a:r>
              <a:rPr lang="en-US" dirty="0" smtClean="0"/>
              <a:t>Cardno</a:t>
            </a:r>
          </a:p>
          <a:p>
            <a:pPr lvl="1"/>
            <a:r>
              <a:rPr lang="en-US" dirty="0"/>
              <a:t>Kevin Beaty, TE </a:t>
            </a:r>
            <a:r>
              <a:rPr lang="en-US" dirty="0" smtClean="0"/>
              <a:t>Connectivity</a:t>
            </a:r>
          </a:p>
          <a:p>
            <a:r>
              <a:rPr lang="en-US" dirty="0" smtClean="0"/>
              <a:t>Human beings</a:t>
            </a:r>
          </a:p>
          <a:p>
            <a:r>
              <a:rPr lang="en-US" dirty="0" smtClean="0"/>
              <a:t>Zero </a:t>
            </a:r>
            <a:r>
              <a:rPr lang="en-US" dirty="0"/>
              <a:t>i</a:t>
            </a:r>
            <a:r>
              <a:rPr lang="en-US" dirty="0" smtClean="0"/>
              <a:t>njury debate</a:t>
            </a:r>
            <a:endParaRPr lang="en-US" dirty="0"/>
          </a:p>
          <a:p>
            <a:r>
              <a:rPr lang="en-US" dirty="0" smtClean="0"/>
              <a:t>Application – real life stories</a:t>
            </a:r>
          </a:p>
          <a:p>
            <a:r>
              <a:rPr lang="en-US" dirty="0" smtClean="0"/>
              <a:t>Questions</a:t>
            </a:r>
          </a:p>
          <a:p>
            <a:endParaRPr lang="en-US" dirty="0"/>
          </a:p>
        </p:txBody>
      </p:sp>
    </p:spTree>
    <p:extLst>
      <p:ext uri="{BB962C8B-B14F-4D97-AF65-F5344CB8AC3E}">
        <p14:creationId xmlns:p14="http://schemas.microsoft.com/office/powerpoint/2010/main" val="730065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“Injury-Free”</a:t>
            </a:r>
            <a:endParaRPr lang="en-US" dirty="0"/>
          </a:p>
        </p:txBody>
      </p:sp>
      <p:sp>
        <p:nvSpPr>
          <p:cNvPr id="3" name="Content Placeholder 2"/>
          <p:cNvSpPr>
            <a:spLocks noGrp="1"/>
          </p:cNvSpPr>
          <p:nvPr>
            <p:ph sz="half" idx="1"/>
          </p:nvPr>
        </p:nvSpPr>
        <p:spPr>
          <a:xfrm>
            <a:off x="426128" y="1719071"/>
            <a:ext cx="3872740" cy="4407408"/>
          </a:xfrm>
        </p:spPr>
        <p:txBody>
          <a:bodyPr>
            <a:noAutofit/>
          </a:bodyPr>
          <a:lstStyle/>
          <a:p>
            <a:r>
              <a:rPr lang="en-US" sz="1800" dirty="0" smtClean="0"/>
              <a:t>Numbers-driven leaders expect injury data to respond like other financial or productivity numbers</a:t>
            </a:r>
          </a:p>
          <a:p>
            <a:r>
              <a:rPr lang="en-US" sz="1800" dirty="0" smtClean="0"/>
              <a:t>Quarter-to-quarter thinking may drive the wrong safety behavior</a:t>
            </a:r>
          </a:p>
          <a:p>
            <a:r>
              <a:rPr lang="en-US" sz="1800" dirty="0" smtClean="0"/>
              <a:t>“Injury-Free” or “Zero Injuries” as a goal line to be crossed and a race to be won</a:t>
            </a:r>
          </a:p>
          <a:p>
            <a:pPr lvl="1"/>
            <a:r>
              <a:rPr lang="en-US" sz="1400" dirty="0" smtClean="0"/>
              <a:t>We should reset the goal every day</a:t>
            </a:r>
          </a:p>
        </p:txBody>
      </p:sp>
      <p:sp>
        <p:nvSpPr>
          <p:cNvPr id="9" name="Content Placeholder 8"/>
          <p:cNvSpPr>
            <a:spLocks noGrp="1"/>
          </p:cNvSpPr>
          <p:nvPr>
            <p:ph sz="half" idx="2"/>
          </p:nvPr>
        </p:nvSpPr>
        <p:spPr/>
        <p:txBody>
          <a:bodyPr>
            <a:normAutofit/>
          </a:bodyPr>
          <a:lstStyle/>
          <a:p>
            <a:r>
              <a:rPr lang="en-US" sz="1800" dirty="0"/>
              <a:t>Everyone fails if there is an injury, and no one wants to be the source of that </a:t>
            </a:r>
            <a:r>
              <a:rPr lang="en-US" sz="1800" dirty="0" smtClean="0"/>
              <a:t>failure</a:t>
            </a:r>
            <a:endParaRPr lang="en-US" sz="1800" dirty="0"/>
          </a:p>
          <a:p>
            <a:r>
              <a:rPr lang="en-US" sz="1800" dirty="0" smtClean="0"/>
              <a:t>Senior </a:t>
            </a:r>
            <a:r>
              <a:rPr lang="en-US" sz="1800" dirty="0"/>
              <a:t>leaders can understand the TRIR but stay with it too long and it becomes </a:t>
            </a:r>
            <a:r>
              <a:rPr lang="en-US" sz="1800" dirty="0" smtClean="0"/>
              <a:t>engrained</a:t>
            </a:r>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r>
              <a:rPr lang="en-US" dirty="0" smtClean="0"/>
              <a:t>page </a:t>
            </a:r>
            <a:fld id="{F977B5B4-1830-7C4D-B253-6E0CAE77DC38}" type="slidenum">
              <a:rPr lang="en-US" smtClean="0"/>
              <a:pPr/>
              <a:t>20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82450724"/>
              </p:ext>
            </p:extLst>
          </p:nvPr>
        </p:nvGraphicFramePr>
        <p:xfrm>
          <a:off x="4464728" y="3700862"/>
          <a:ext cx="4171456" cy="2449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25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the TRIR to Performance Metrics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0529462"/>
              </p:ext>
            </p:extLst>
          </p:nvPr>
        </p:nvGraphicFramePr>
        <p:xfrm>
          <a:off x="457200" y="1752600"/>
          <a:ext cx="8162925" cy="2494280"/>
        </p:xfrm>
        <a:graphic>
          <a:graphicData uri="http://schemas.openxmlformats.org/drawingml/2006/table">
            <a:tbl>
              <a:tblPr firstRow="1" bandRow="1">
                <a:tableStyleId>{5C22544A-7EE6-4342-B048-85BDC9FD1C3A}</a:tableStyleId>
              </a:tblPr>
              <a:tblGrid>
                <a:gridCol w="1632585"/>
                <a:gridCol w="1632585"/>
                <a:gridCol w="1632585"/>
                <a:gridCol w="1632585"/>
                <a:gridCol w="1632585"/>
              </a:tblGrid>
              <a:tr h="370840">
                <a:tc>
                  <a:txBody>
                    <a:bodyPr/>
                    <a:lstStyle/>
                    <a:p>
                      <a:r>
                        <a:rPr lang="en-US" dirty="0" smtClean="0"/>
                        <a:t>Plant size by population</a:t>
                      </a:r>
                      <a:endParaRPr lang="en-US" dirty="0"/>
                    </a:p>
                  </a:txBody>
                  <a:tcPr/>
                </a:tc>
                <a:tc>
                  <a:txBody>
                    <a:bodyPr/>
                    <a:lstStyle/>
                    <a:p>
                      <a:pPr algn="ctr"/>
                      <a:r>
                        <a:rPr lang="en-US" dirty="0" smtClean="0"/>
                        <a:t>1 </a:t>
                      </a:r>
                    </a:p>
                    <a:p>
                      <a:pPr algn="ctr"/>
                      <a:r>
                        <a:rPr lang="en-US" dirty="0" smtClean="0"/>
                        <a:t>recordable</a:t>
                      </a:r>
                      <a:endParaRPr lang="en-US" dirty="0"/>
                    </a:p>
                  </a:txBody>
                  <a:tcPr/>
                </a:tc>
                <a:tc>
                  <a:txBody>
                    <a:bodyPr/>
                    <a:lstStyle/>
                    <a:p>
                      <a:pPr algn="ctr"/>
                      <a:r>
                        <a:rPr lang="en-US" dirty="0" smtClean="0"/>
                        <a:t>2 recordables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3 recordables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4 recordables</a:t>
                      </a:r>
                    </a:p>
                  </a:txBody>
                  <a:tcPr/>
                </a:tc>
              </a:tr>
              <a:tr h="370840">
                <a:tc>
                  <a:txBody>
                    <a:bodyPr/>
                    <a:lstStyle/>
                    <a:p>
                      <a:r>
                        <a:rPr lang="en-US" dirty="0" smtClean="0"/>
                        <a:t>5000</a:t>
                      </a:r>
                      <a:endParaRPr lang="en-US" dirty="0"/>
                    </a:p>
                  </a:txBody>
                  <a:tcPr/>
                </a:tc>
                <a:tc>
                  <a:txBody>
                    <a:bodyPr/>
                    <a:lstStyle/>
                    <a:p>
                      <a:pPr algn="ctr"/>
                      <a:r>
                        <a:rPr lang="en-US" dirty="0" smtClean="0"/>
                        <a:t>0.02</a:t>
                      </a:r>
                      <a:endParaRPr lang="en-US" dirty="0"/>
                    </a:p>
                  </a:txBody>
                  <a:tcPr/>
                </a:tc>
                <a:tc>
                  <a:txBody>
                    <a:bodyPr/>
                    <a:lstStyle/>
                    <a:p>
                      <a:pPr algn="ctr"/>
                      <a:r>
                        <a:rPr lang="en-US" dirty="0" smtClean="0"/>
                        <a:t>0.04</a:t>
                      </a:r>
                      <a:endParaRPr lang="en-US" dirty="0"/>
                    </a:p>
                  </a:txBody>
                  <a:tcPr/>
                </a:tc>
                <a:tc>
                  <a:txBody>
                    <a:bodyPr/>
                    <a:lstStyle/>
                    <a:p>
                      <a:pPr algn="ctr"/>
                      <a:r>
                        <a:rPr lang="en-US" dirty="0" smtClean="0"/>
                        <a:t>0.06</a:t>
                      </a:r>
                      <a:endParaRPr lang="en-US" dirty="0"/>
                    </a:p>
                  </a:txBody>
                  <a:tcPr/>
                </a:tc>
                <a:tc>
                  <a:txBody>
                    <a:bodyPr/>
                    <a:lstStyle/>
                    <a:p>
                      <a:pPr algn="ctr"/>
                      <a:r>
                        <a:rPr lang="en-US" dirty="0" smtClean="0"/>
                        <a:t>0.08</a:t>
                      </a:r>
                      <a:endParaRPr lang="en-US" dirty="0"/>
                    </a:p>
                  </a:txBody>
                  <a:tcPr/>
                </a:tc>
              </a:tr>
              <a:tr h="370840">
                <a:tc>
                  <a:txBody>
                    <a:bodyPr/>
                    <a:lstStyle/>
                    <a:p>
                      <a:r>
                        <a:rPr lang="en-US" dirty="0" smtClean="0"/>
                        <a:t>1000</a:t>
                      </a:r>
                      <a:endParaRPr lang="en-US" dirty="0"/>
                    </a:p>
                  </a:txBody>
                  <a:tcPr/>
                </a:tc>
                <a:tc>
                  <a:txBody>
                    <a:bodyPr/>
                    <a:lstStyle/>
                    <a:p>
                      <a:pPr algn="ctr"/>
                      <a:r>
                        <a:rPr lang="en-US" dirty="0" smtClean="0"/>
                        <a:t>0.10</a:t>
                      </a:r>
                      <a:endParaRPr lang="en-US" dirty="0"/>
                    </a:p>
                  </a:txBody>
                  <a:tcPr/>
                </a:tc>
                <a:tc>
                  <a:txBody>
                    <a:bodyPr/>
                    <a:lstStyle/>
                    <a:p>
                      <a:pPr algn="ctr"/>
                      <a:r>
                        <a:rPr lang="en-US" dirty="0" smtClean="0"/>
                        <a:t>0.20</a:t>
                      </a:r>
                      <a:endParaRPr lang="en-US" dirty="0"/>
                    </a:p>
                  </a:txBody>
                  <a:tcPr/>
                </a:tc>
                <a:tc>
                  <a:txBody>
                    <a:bodyPr/>
                    <a:lstStyle/>
                    <a:p>
                      <a:pPr algn="ctr"/>
                      <a:r>
                        <a:rPr lang="en-US" dirty="0" smtClean="0"/>
                        <a:t>0.30</a:t>
                      </a:r>
                      <a:endParaRPr lang="en-US" dirty="0"/>
                    </a:p>
                  </a:txBody>
                  <a:tcPr/>
                </a:tc>
                <a:tc>
                  <a:txBody>
                    <a:bodyPr/>
                    <a:lstStyle/>
                    <a:p>
                      <a:pPr algn="ctr"/>
                      <a:r>
                        <a:rPr lang="en-US" dirty="0" smtClean="0"/>
                        <a:t>0.40</a:t>
                      </a:r>
                      <a:endParaRPr lang="en-US" dirty="0"/>
                    </a:p>
                  </a:txBody>
                  <a:tcPr/>
                </a:tc>
              </a:tr>
              <a:tr h="370840">
                <a:tc>
                  <a:txBody>
                    <a:bodyPr/>
                    <a:lstStyle/>
                    <a:p>
                      <a:r>
                        <a:rPr lang="en-US" dirty="0" smtClean="0"/>
                        <a:t>500</a:t>
                      </a:r>
                      <a:endParaRPr lang="en-US" dirty="0"/>
                    </a:p>
                  </a:txBody>
                  <a:tcPr/>
                </a:tc>
                <a:tc>
                  <a:txBody>
                    <a:bodyPr/>
                    <a:lstStyle/>
                    <a:p>
                      <a:pPr algn="ctr"/>
                      <a:r>
                        <a:rPr lang="en-US" dirty="0" smtClean="0"/>
                        <a:t>0.20</a:t>
                      </a:r>
                      <a:endParaRPr lang="en-US" dirty="0"/>
                    </a:p>
                  </a:txBody>
                  <a:tcPr/>
                </a:tc>
                <a:tc>
                  <a:txBody>
                    <a:bodyPr/>
                    <a:lstStyle/>
                    <a:p>
                      <a:pPr algn="ctr"/>
                      <a:r>
                        <a:rPr lang="en-US" dirty="0" smtClean="0"/>
                        <a:t>0.40</a:t>
                      </a:r>
                      <a:endParaRPr lang="en-US" dirty="0"/>
                    </a:p>
                  </a:txBody>
                  <a:tcPr/>
                </a:tc>
                <a:tc>
                  <a:txBody>
                    <a:bodyPr/>
                    <a:lstStyle/>
                    <a:p>
                      <a:pPr algn="ctr"/>
                      <a:r>
                        <a:rPr lang="en-US" dirty="0" smtClean="0"/>
                        <a:t>0.60</a:t>
                      </a:r>
                      <a:endParaRPr lang="en-US" dirty="0"/>
                    </a:p>
                  </a:txBody>
                  <a:tcPr/>
                </a:tc>
                <a:tc>
                  <a:txBody>
                    <a:bodyPr/>
                    <a:lstStyle/>
                    <a:p>
                      <a:pPr algn="ctr"/>
                      <a:r>
                        <a:rPr lang="en-US" dirty="0" smtClean="0"/>
                        <a:t>0.80</a:t>
                      </a:r>
                      <a:endParaRPr lang="en-US" dirty="0"/>
                    </a:p>
                  </a:txBody>
                  <a:tcPr>
                    <a:solidFill>
                      <a:srgbClr val="F8971D"/>
                    </a:solidFill>
                  </a:tcPr>
                </a:tc>
              </a:tr>
              <a:tr h="370840">
                <a:tc>
                  <a:txBody>
                    <a:bodyPr/>
                    <a:lstStyle/>
                    <a:p>
                      <a:r>
                        <a:rPr lang="en-US" dirty="0" smtClean="0"/>
                        <a:t>200</a:t>
                      </a:r>
                      <a:endParaRPr lang="en-US" dirty="0"/>
                    </a:p>
                  </a:txBody>
                  <a:tcPr/>
                </a:tc>
                <a:tc>
                  <a:txBody>
                    <a:bodyPr/>
                    <a:lstStyle/>
                    <a:p>
                      <a:pPr algn="ctr"/>
                      <a:r>
                        <a:rPr lang="en-US" dirty="0" smtClean="0"/>
                        <a:t>0.50</a:t>
                      </a:r>
                      <a:endParaRPr lang="en-US" dirty="0"/>
                    </a:p>
                  </a:txBody>
                  <a:tcPr/>
                </a:tc>
                <a:tc>
                  <a:txBody>
                    <a:bodyPr/>
                    <a:lstStyle/>
                    <a:p>
                      <a:pPr algn="ctr"/>
                      <a:r>
                        <a:rPr lang="en-US" dirty="0" smtClean="0"/>
                        <a:t>1.00</a:t>
                      </a:r>
                      <a:endParaRPr lang="en-US" dirty="0"/>
                    </a:p>
                  </a:txBody>
                  <a:tcPr>
                    <a:solidFill>
                      <a:srgbClr val="F8971D"/>
                    </a:solidFill>
                  </a:tcPr>
                </a:tc>
                <a:tc>
                  <a:txBody>
                    <a:bodyPr/>
                    <a:lstStyle/>
                    <a:p>
                      <a:pPr algn="ctr"/>
                      <a:r>
                        <a:rPr lang="en-US" dirty="0" smtClean="0"/>
                        <a:t>1.50</a:t>
                      </a:r>
                      <a:endParaRPr lang="en-US" dirty="0"/>
                    </a:p>
                  </a:txBody>
                  <a:tcPr>
                    <a:solidFill>
                      <a:srgbClr val="F8971D"/>
                    </a:solidFill>
                  </a:tcPr>
                </a:tc>
                <a:tc>
                  <a:txBody>
                    <a:bodyPr/>
                    <a:lstStyle/>
                    <a:p>
                      <a:pPr algn="ctr"/>
                      <a:r>
                        <a:rPr lang="en-US" dirty="0" smtClean="0"/>
                        <a:t>2.00</a:t>
                      </a:r>
                      <a:endParaRPr lang="en-US" dirty="0"/>
                    </a:p>
                  </a:txBody>
                  <a:tcPr>
                    <a:solidFill>
                      <a:srgbClr val="F8971D"/>
                    </a:solidFill>
                  </a:tcPr>
                </a:tc>
              </a:tr>
              <a:tr h="370840">
                <a:tc>
                  <a:txBody>
                    <a:bodyPr/>
                    <a:lstStyle/>
                    <a:p>
                      <a:r>
                        <a:rPr lang="en-US" dirty="0" smtClean="0"/>
                        <a:t>100</a:t>
                      </a:r>
                      <a:endParaRPr lang="en-US" dirty="0"/>
                    </a:p>
                  </a:txBody>
                  <a:tcPr/>
                </a:tc>
                <a:tc>
                  <a:txBody>
                    <a:bodyPr/>
                    <a:lstStyle/>
                    <a:p>
                      <a:pPr algn="ctr"/>
                      <a:r>
                        <a:rPr lang="en-US" dirty="0" smtClean="0"/>
                        <a:t>1.00</a:t>
                      </a:r>
                      <a:endParaRPr lang="en-US" dirty="0"/>
                    </a:p>
                  </a:txBody>
                  <a:tcPr>
                    <a:solidFill>
                      <a:srgbClr val="F8971D"/>
                    </a:solidFill>
                  </a:tcPr>
                </a:tc>
                <a:tc>
                  <a:txBody>
                    <a:bodyPr/>
                    <a:lstStyle/>
                    <a:p>
                      <a:pPr algn="ctr"/>
                      <a:r>
                        <a:rPr lang="en-US" dirty="0" smtClean="0"/>
                        <a:t>2.00</a:t>
                      </a:r>
                      <a:endParaRPr lang="en-US" dirty="0"/>
                    </a:p>
                  </a:txBody>
                  <a:tcPr>
                    <a:solidFill>
                      <a:srgbClr val="F8971D"/>
                    </a:solidFill>
                  </a:tcPr>
                </a:tc>
                <a:tc>
                  <a:txBody>
                    <a:bodyPr/>
                    <a:lstStyle/>
                    <a:p>
                      <a:pPr algn="ctr"/>
                      <a:r>
                        <a:rPr lang="en-US" dirty="0" smtClean="0"/>
                        <a:t>3.00</a:t>
                      </a:r>
                      <a:endParaRPr lang="en-US" dirty="0"/>
                    </a:p>
                  </a:txBody>
                  <a:tcPr>
                    <a:solidFill>
                      <a:srgbClr val="F8971D"/>
                    </a:solidFill>
                  </a:tcPr>
                </a:tc>
                <a:tc>
                  <a:txBody>
                    <a:bodyPr/>
                    <a:lstStyle/>
                    <a:p>
                      <a:pPr algn="ctr"/>
                      <a:r>
                        <a:rPr lang="en-US" dirty="0" smtClean="0"/>
                        <a:t>4.00</a:t>
                      </a:r>
                      <a:endParaRPr lang="en-US" dirty="0"/>
                    </a:p>
                  </a:txBody>
                  <a:tcPr>
                    <a:solidFill>
                      <a:srgbClr val="F8971D"/>
                    </a:solidFill>
                  </a:tcPr>
                </a:tc>
              </a:tr>
            </a:tbl>
          </a:graphicData>
        </a:graphic>
      </p:graphicFrame>
      <p:sp>
        <p:nvSpPr>
          <p:cNvPr id="4" name="Slide Number Placeholder 3"/>
          <p:cNvSpPr>
            <a:spLocks noGrp="1"/>
          </p:cNvSpPr>
          <p:nvPr>
            <p:ph type="sldNum" sz="quarter" idx="12"/>
          </p:nvPr>
        </p:nvSpPr>
        <p:spPr>
          <a:xfrm>
            <a:off x="6553200" y="6356350"/>
            <a:ext cx="2133600" cy="365125"/>
          </a:xfrm>
        </p:spPr>
        <p:txBody>
          <a:bodyPr/>
          <a:lstStyle/>
          <a:p>
            <a:r>
              <a:rPr lang="en-US" dirty="0" smtClean="0"/>
              <a:t>page </a:t>
            </a:r>
            <a:fld id="{F977B5B4-1830-7C4D-B253-6E0CAE77DC38}" type="slidenum">
              <a:rPr lang="en-US" smtClean="0"/>
              <a:pPr/>
              <a:t>21</a:t>
            </a:fld>
            <a:endParaRPr lang="en-US" dirty="0"/>
          </a:p>
        </p:txBody>
      </p:sp>
      <p:sp>
        <p:nvSpPr>
          <p:cNvPr id="6" name="TextBox 5"/>
          <p:cNvSpPr txBox="1"/>
          <p:nvPr/>
        </p:nvSpPr>
        <p:spPr>
          <a:xfrm>
            <a:off x="485286" y="4369125"/>
            <a:ext cx="1600200" cy="2246769"/>
          </a:xfrm>
          <a:prstGeom prst="rect">
            <a:avLst/>
          </a:prstGeom>
          <a:noFill/>
        </p:spPr>
        <p:txBody>
          <a:bodyPr wrap="square" rtlCol="0">
            <a:spAutoFit/>
          </a:bodyPr>
          <a:lstStyle/>
          <a:p>
            <a:r>
              <a:rPr lang="en-US" sz="2000" dirty="0" smtClean="0"/>
              <a:t>Star Level</a:t>
            </a:r>
          </a:p>
          <a:p>
            <a:r>
              <a:rPr lang="en-US" sz="2000" dirty="0" smtClean="0"/>
              <a:t>1 – none</a:t>
            </a:r>
          </a:p>
          <a:p>
            <a:r>
              <a:rPr lang="en-US" sz="2000" dirty="0" smtClean="0"/>
              <a:t>2 – none</a:t>
            </a:r>
          </a:p>
          <a:p>
            <a:r>
              <a:rPr lang="en-US" sz="2000" dirty="0" smtClean="0">
                <a:solidFill>
                  <a:srgbClr val="FFC000"/>
                </a:solidFill>
              </a:rPr>
              <a:t>3 – 0.75</a:t>
            </a:r>
          </a:p>
          <a:p>
            <a:r>
              <a:rPr lang="en-US" sz="2000" dirty="0" smtClean="0"/>
              <a:t>4 – 0.50</a:t>
            </a:r>
          </a:p>
          <a:p>
            <a:r>
              <a:rPr lang="en-US" sz="2000" dirty="0" smtClean="0"/>
              <a:t>5 – 0.25</a:t>
            </a:r>
          </a:p>
          <a:p>
            <a:r>
              <a:rPr lang="en-US" sz="2000" dirty="0"/>
              <a:t>n</a:t>
            </a:r>
            <a:r>
              <a:rPr lang="en-US" sz="2000" dirty="0" smtClean="0"/>
              <a:t>o zero</a:t>
            </a:r>
          </a:p>
        </p:txBody>
      </p:sp>
      <p:sp>
        <p:nvSpPr>
          <p:cNvPr id="7" name="TextBox 6"/>
          <p:cNvSpPr txBox="1"/>
          <p:nvPr/>
        </p:nvSpPr>
        <p:spPr>
          <a:xfrm>
            <a:off x="2971799" y="4724400"/>
            <a:ext cx="5648325" cy="707886"/>
          </a:xfrm>
          <a:prstGeom prst="rect">
            <a:avLst/>
          </a:prstGeom>
          <a:noFill/>
        </p:spPr>
        <p:txBody>
          <a:bodyPr wrap="square" rtlCol="0">
            <a:spAutoFit/>
          </a:bodyPr>
          <a:lstStyle/>
          <a:p>
            <a:r>
              <a:rPr lang="en-US" sz="2000" b="1" dirty="0" smtClean="0"/>
              <a:t>Small plants can’t have a half of an injury so they are forced to zero in order to advance</a:t>
            </a:r>
          </a:p>
        </p:txBody>
      </p:sp>
    </p:spTree>
    <p:extLst>
      <p:ext uri="{BB962C8B-B14F-4D97-AF65-F5344CB8AC3E}">
        <p14:creationId xmlns:p14="http://schemas.microsoft.com/office/powerpoint/2010/main" val="381468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13981" y="3426780"/>
            <a:ext cx="659959" cy="1031275"/>
          </a:xfrm>
          <a:prstGeom prst="rect">
            <a:avLst/>
          </a:prstGeom>
          <a:pattFill prst="pct3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305101" y="3921589"/>
            <a:ext cx="349330" cy="532025"/>
          </a:xfrm>
          <a:prstGeom prst="rect">
            <a:avLst/>
          </a:prstGeom>
          <a:pattFill prst="pct30">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097695" y="4906439"/>
            <a:ext cx="2432571" cy="738664"/>
          </a:xfrm>
          <a:prstGeom prst="rect">
            <a:avLst/>
          </a:prstGeom>
          <a:noFill/>
        </p:spPr>
        <p:txBody>
          <a:bodyPr wrap="square" rtlCol="0">
            <a:spAutoFit/>
          </a:bodyPr>
          <a:lstStyle/>
          <a:p>
            <a:r>
              <a:rPr lang="en-US" sz="1400" dirty="0" smtClean="0">
                <a:solidFill>
                  <a:srgbClr val="002060"/>
                </a:solidFill>
              </a:rPr>
              <a:t>Quadrant I:</a:t>
            </a:r>
          </a:p>
          <a:p>
            <a:pPr marL="285750" indent="-285750">
              <a:buFont typeface="Arial" panose="020B0604020202020204" pitchFamily="34" charset="0"/>
              <a:buChar char="•"/>
            </a:pPr>
            <a:r>
              <a:rPr lang="en-US" sz="1400" dirty="0" smtClean="0">
                <a:solidFill>
                  <a:srgbClr val="002060"/>
                </a:solidFill>
              </a:rPr>
              <a:t>Good metrics</a:t>
            </a:r>
          </a:p>
          <a:p>
            <a:pPr marL="285750" indent="-285750">
              <a:buFont typeface="Arial" panose="020B0604020202020204" pitchFamily="34" charset="0"/>
              <a:buChar char="•"/>
            </a:pPr>
            <a:r>
              <a:rPr lang="en-US" sz="1400" dirty="0" smtClean="0">
                <a:solidFill>
                  <a:srgbClr val="002060"/>
                </a:solidFill>
              </a:rPr>
              <a:t>Strong system</a:t>
            </a:r>
          </a:p>
        </p:txBody>
      </p:sp>
      <p:sp>
        <p:nvSpPr>
          <p:cNvPr id="20" name="TextBox 19"/>
          <p:cNvSpPr txBox="1"/>
          <p:nvPr/>
        </p:nvSpPr>
        <p:spPr>
          <a:xfrm>
            <a:off x="1097695" y="992766"/>
            <a:ext cx="2502240" cy="738664"/>
          </a:xfrm>
          <a:prstGeom prst="rect">
            <a:avLst/>
          </a:prstGeom>
          <a:noFill/>
        </p:spPr>
        <p:txBody>
          <a:bodyPr wrap="square" rtlCol="0">
            <a:spAutoFit/>
          </a:bodyPr>
          <a:lstStyle/>
          <a:p>
            <a:r>
              <a:rPr lang="en-US" sz="1400" dirty="0" smtClean="0">
                <a:solidFill>
                  <a:srgbClr val="002060"/>
                </a:solidFill>
              </a:rPr>
              <a:t>Quadrant II:</a:t>
            </a:r>
          </a:p>
          <a:p>
            <a:pPr marL="285750" indent="-285750">
              <a:buFont typeface="Arial" panose="020B0604020202020204" pitchFamily="34" charset="0"/>
              <a:buChar char="•"/>
            </a:pPr>
            <a:r>
              <a:rPr lang="en-US" sz="1400" dirty="0" smtClean="0">
                <a:solidFill>
                  <a:srgbClr val="002060"/>
                </a:solidFill>
              </a:rPr>
              <a:t>Good metrics</a:t>
            </a:r>
          </a:p>
          <a:p>
            <a:pPr marL="285750" indent="-285750">
              <a:buFont typeface="Arial" panose="020B0604020202020204" pitchFamily="34" charset="0"/>
              <a:buChar char="•"/>
            </a:pPr>
            <a:r>
              <a:rPr lang="en-US" sz="1400" dirty="0" smtClean="0">
                <a:solidFill>
                  <a:srgbClr val="002060"/>
                </a:solidFill>
              </a:rPr>
              <a:t>Avg. system</a:t>
            </a:r>
          </a:p>
        </p:txBody>
      </p:sp>
      <p:sp>
        <p:nvSpPr>
          <p:cNvPr id="21" name="TextBox 20"/>
          <p:cNvSpPr txBox="1"/>
          <p:nvPr/>
        </p:nvSpPr>
        <p:spPr>
          <a:xfrm>
            <a:off x="5512815" y="5063706"/>
            <a:ext cx="2689286" cy="1169551"/>
          </a:xfrm>
          <a:prstGeom prst="rect">
            <a:avLst/>
          </a:prstGeom>
          <a:noFill/>
        </p:spPr>
        <p:txBody>
          <a:bodyPr wrap="square" rtlCol="0">
            <a:spAutoFit/>
          </a:bodyPr>
          <a:lstStyle/>
          <a:p>
            <a:r>
              <a:rPr lang="en-US" sz="1400" dirty="0" smtClean="0">
                <a:solidFill>
                  <a:srgbClr val="002060"/>
                </a:solidFill>
              </a:rPr>
              <a:t>Quadrant III:</a:t>
            </a:r>
          </a:p>
          <a:p>
            <a:pPr marL="285750" indent="-285750">
              <a:buFont typeface="Arial" panose="020B0604020202020204" pitchFamily="34" charset="0"/>
              <a:buChar char="•"/>
            </a:pPr>
            <a:r>
              <a:rPr lang="en-US" sz="1400" dirty="0" smtClean="0">
                <a:solidFill>
                  <a:srgbClr val="002060"/>
                </a:solidFill>
              </a:rPr>
              <a:t>Avg. to Weak metrics</a:t>
            </a:r>
          </a:p>
          <a:p>
            <a:pPr marL="285750" indent="-285750">
              <a:buFont typeface="Arial" panose="020B0604020202020204" pitchFamily="34" charset="0"/>
              <a:buChar char="•"/>
            </a:pPr>
            <a:r>
              <a:rPr lang="en-US" sz="1400" dirty="0" smtClean="0">
                <a:solidFill>
                  <a:srgbClr val="002060"/>
                </a:solidFill>
              </a:rPr>
              <a:t>Strong system</a:t>
            </a:r>
          </a:p>
          <a:p>
            <a:pPr marL="285750" indent="-285750">
              <a:buFont typeface="Arial" panose="020B0604020202020204" pitchFamily="34" charset="0"/>
              <a:buChar char="•"/>
            </a:pPr>
            <a:r>
              <a:rPr lang="en-US" sz="1400" dirty="0" smtClean="0">
                <a:solidFill>
                  <a:srgbClr val="00B050"/>
                </a:solidFill>
              </a:rPr>
              <a:t>Many small sites with 1 RI but high TRIR</a:t>
            </a:r>
          </a:p>
        </p:txBody>
      </p:sp>
      <p:sp>
        <p:nvSpPr>
          <p:cNvPr id="22" name="TextBox 21"/>
          <p:cNvSpPr txBox="1"/>
          <p:nvPr/>
        </p:nvSpPr>
        <p:spPr>
          <a:xfrm>
            <a:off x="5519132" y="1002604"/>
            <a:ext cx="2715919" cy="738664"/>
          </a:xfrm>
          <a:prstGeom prst="rect">
            <a:avLst/>
          </a:prstGeom>
          <a:noFill/>
        </p:spPr>
        <p:txBody>
          <a:bodyPr wrap="square" rtlCol="0">
            <a:spAutoFit/>
          </a:bodyPr>
          <a:lstStyle/>
          <a:p>
            <a:r>
              <a:rPr lang="en-US" sz="1400" dirty="0" smtClean="0">
                <a:solidFill>
                  <a:srgbClr val="002060"/>
                </a:solidFill>
              </a:rPr>
              <a:t>Quadrant IV:</a:t>
            </a:r>
          </a:p>
          <a:p>
            <a:pPr marL="285750" indent="-285750">
              <a:buFont typeface="Arial" panose="020B0604020202020204" pitchFamily="34" charset="0"/>
              <a:buChar char="•"/>
            </a:pPr>
            <a:r>
              <a:rPr lang="en-US" sz="1400" dirty="0" smtClean="0">
                <a:solidFill>
                  <a:srgbClr val="002060"/>
                </a:solidFill>
              </a:rPr>
              <a:t>Weak metrics</a:t>
            </a:r>
          </a:p>
          <a:p>
            <a:pPr marL="285750" indent="-285750">
              <a:buFont typeface="Arial" panose="020B0604020202020204" pitchFamily="34" charset="0"/>
              <a:buChar char="•"/>
            </a:pPr>
            <a:r>
              <a:rPr lang="en-US" sz="1400" dirty="0" smtClean="0">
                <a:solidFill>
                  <a:srgbClr val="002060"/>
                </a:solidFill>
              </a:rPr>
              <a:t>Avg. to weak system</a:t>
            </a:r>
          </a:p>
        </p:txBody>
      </p:sp>
      <p:graphicFrame>
        <p:nvGraphicFramePr>
          <p:cNvPr id="17" name="Content Placeholder 6"/>
          <p:cNvGraphicFramePr>
            <a:graphicFrameLocks/>
          </p:cNvGraphicFramePr>
          <p:nvPr>
            <p:extLst/>
          </p:nvPr>
        </p:nvGraphicFramePr>
        <p:xfrm>
          <a:off x="1612674" y="1854318"/>
          <a:ext cx="6921726" cy="3209388"/>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V="1">
            <a:off x="700216" y="3426781"/>
            <a:ext cx="7224584" cy="8858"/>
          </a:xfrm>
          <a:prstGeom prst="line">
            <a:avLst/>
          </a:prstGeom>
          <a:ln w="22225">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2" name="Straight Connector 31"/>
          <p:cNvCxnSpPr/>
          <p:nvPr/>
        </p:nvCxnSpPr>
        <p:spPr>
          <a:xfrm flipH="1">
            <a:off x="3002116" y="1002604"/>
            <a:ext cx="34699" cy="4903926"/>
          </a:xfrm>
          <a:prstGeom prst="line">
            <a:avLst/>
          </a:prstGeom>
          <a:ln w="22225">
            <a:solidFill>
              <a:srgbClr val="FF0000"/>
            </a:solidFill>
          </a:ln>
        </p:spPr>
        <p:style>
          <a:lnRef idx="3">
            <a:schemeClr val="accent4"/>
          </a:lnRef>
          <a:fillRef idx="0">
            <a:schemeClr val="accent4"/>
          </a:fillRef>
          <a:effectRef idx="2">
            <a:schemeClr val="accent4"/>
          </a:effectRef>
          <a:fontRef idx="minor">
            <a:schemeClr val="tx1"/>
          </a:fontRef>
        </p:style>
      </p:cxnSp>
      <p:sp>
        <p:nvSpPr>
          <p:cNvPr id="2" name="TextBox 1"/>
          <p:cNvSpPr txBox="1"/>
          <p:nvPr/>
        </p:nvSpPr>
        <p:spPr>
          <a:xfrm>
            <a:off x="319385" y="2533613"/>
            <a:ext cx="919161" cy="1815882"/>
          </a:xfrm>
          <a:prstGeom prst="rect">
            <a:avLst/>
          </a:prstGeom>
          <a:noFill/>
        </p:spPr>
        <p:txBody>
          <a:bodyPr wrap="square" rtlCol="0">
            <a:spAutoFit/>
          </a:bodyPr>
          <a:lstStyle/>
          <a:p>
            <a:pPr algn="ctr"/>
            <a:r>
              <a:rPr lang="en-US" sz="1600" dirty="0" smtClean="0"/>
              <a:t>TEOA SL</a:t>
            </a:r>
          </a:p>
          <a:p>
            <a:pPr algn="ctr"/>
            <a:r>
              <a:rPr lang="en-US" sz="1600" dirty="0" smtClean="0">
                <a:solidFill>
                  <a:srgbClr val="002060"/>
                </a:solidFill>
              </a:rPr>
              <a:t>3</a:t>
            </a:r>
          </a:p>
          <a:p>
            <a:pPr algn="ctr"/>
            <a:endParaRPr lang="en-US" sz="1600" dirty="0" smtClean="0">
              <a:solidFill>
                <a:srgbClr val="002060"/>
              </a:solidFill>
            </a:endParaRPr>
          </a:p>
          <a:p>
            <a:pPr algn="ctr"/>
            <a:r>
              <a:rPr lang="en-US" sz="1600" dirty="0" smtClean="0"/>
              <a:t>4</a:t>
            </a:r>
          </a:p>
          <a:p>
            <a:pPr algn="ctr"/>
            <a:endParaRPr lang="en-US" sz="1600" dirty="0" smtClean="0"/>
          </a:p>
          <a:p>
            <a:pPr algn="ctr"/>
            <a:r>
              <a:rPr lang="en-US" sz="1600" dirty="0">
                <a:solidFill>
                  <a:srgbClr val="00B050"/>
                </a:solidFill>
              </a:rPr>
              <a:t>5</a:t>
            </a:r>
          </a:p>
        </p:txBody>
      </p:sp>
      <p:sp>
        <p:nvSpPr>
          <p:cNvPr id="33" name="TextBox 32"/>
          <p:cNvSpPr txBox="1"/>
          <p:nvPr/>
        </p:nvSpPr>
        <p:spPr>
          <a:xfrm>
            <a:off x="8235051" y="3135777"/>
            <a:ext cx="1278417" cy="400110"/>
          </a:xfrm>
          <a:prstGeom prst="rect">
            <a:avLst/>
          </a:prstGeom>
          <a:noFill/>
          <a:ln>
            <a:noFill/>
          </a:ln>
        </p:spPr>
        <p:txBody>
          <a:bodyPr wrap="square" rtlCol="0">
            <a:spAutoFit/>
          </a:bodyPr>
          <a:lstStyle/>
          <a:p>
            <a:pPr marL="171450" indent="-171450">
              <a:buFont typeface="Arial" panose="020B0604020202020204" pitchFamily="34" charset="0"/>
              <a:buChar char="•"/>
            </a:pPr>
            <a:r>
              <a:rPr lang="en-US" sz="2000" dirty="0" smtClean="0">
                <a:solidFill>
                  <a:srgbClr val="002060"/>
                </a:solidFill>
              </a:rPr>
              <a:t> </a:t>
            </a:r>
          </a:p>
        </p:txBody>
      </p:sp>
      <p:cxnSp>
        <p:nvCxnSpPr>
          <p:cNvPr id="25" name="Straight Arrow Connector 24"/>
          <p:cNvCxnSpPr/>
          <p:nvPr/>
        </p:nvCxnSpPr>
        <p:spPr>
          <a:xfrm>
            <a:off x="8408044" y="3327102"/>
            <a:ext cx="280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235051" y="3921589"/>
            <a:ext cx="1278417" cy="400110"/>
          </a:xfrm>
          <a:prstGeom prst="rect">
            <a:avLst/>
          </a:prstGeom>
          <a:noFill/>
          <a:ln>
            <a:noFill/>
          </a:ln>
        </p:spPr>
        <p:txBody>
          <a:bodyPr wrap="square" rtlCol="0">
            <a:spAutoFit/>
          </a:bodyPr>
          <a:lstStyle/>
          <a:p>
            <a:pPr marL="171450" indent="-171450">
              <a:buFont typeface="Arial" panose="020B0604020202020204" pitchFamily="34" charset="0"/>
              <a:buChar char="•"/>
            </a:pPr>
            <a:r>
              <a:rPr lang="en-US" sz="2000" dirty="0" smtClean="0">
                <a:solidFill>
                  <a:srgbClr val="002060"/>
                </a:solidFill>
              </a:rPr>
              <a:t> </a:t>
            </a:r>
          </a:p>
        </p:txBody>
      </p:sp>
      <p:cxnSp>
        <p:nvCxnSpPr>
          <p:cNvPr id="35" name="Straight Arrow Connector 34"/>
          <p:cNvCxnSpPr/>
          <p:nvPr/>
        </p:nvCxnSpPr>
        <p:spPr>
          <a:xfrm>
            <a:off x="8408044" y="4117641"/>
            <a:ext cx="280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394357" y="2755356"/>
            <a:ext cx="280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235051" y="2555301"/>
            <a:ext cx="741405" cy="400110"/>
          </a:xfrm>
          <a:prstGeom prst="rect">
            <a:avLst/>
          </a:prstGeom>
          <a:noFill/>
          <a:ln>
            <a:noFill/>
          </a:ln>
        </p:spPr>
        <p:txBody>
          <a:bodyPr wrap="square" rtlCol="0">
            <a:spAutoFit/>
          </a:bodyPr>
          <a:lstStyle/>
          <a:p>
            <a:pPr marL="171450" indent="-171450">
              <a:buFont typeface="Arial" panose="020B0604020202020204" pitchFamily="34" charset="0"/>
              <a:buChar char="•"/>
            </a:pPr>
            <a:r>
              <a:rPr lang="en-US" sz="2000" dirty="0" smtClean="0">
                <a:solidFill>
                  <a:srgbClr val="002060"/>
                </a:solidFill>
              </a:rPr>
              <a:t> </a:t>
            </a:r>
          </a:p>
        </p:txBody>
      </p:sp>
      <p:sp>
        <p:nvSpPr>
          <p:cNvPr id="38" name="5-Point Star 37"/>
          <p:cNvSpPr/>
          <p:nvPr/>
        </p:nvSpPr>
        <p:spPr>
          <a:xfrm>
            <a:off x="2473967" y="3441554"/>
            <a:ext cx="214184" cy="1886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8"/>
          <p:cNvSpPr/>
          <p:nvPr/>
        </p:nvSpPr>
        <p:spPr>
          <a:xfrm>
            <a:off x="1131454" y="5645102"/>
            <a:ext cx="214184" cy="1886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379396" y="5600936"/>
            <a:ext cx="1071127" cy="276999"/>
          </a:xfrm>
          <a:prstGeom prst="rect">
            <a:avLst/>
          </a:prstGeom>
          <a:noFill/>
        </p:spPr>
        <p:txBody>
          <a:bodyPr wrap="none" rtlCol="0">
            <a:spAutoFit/>
          </a:bodyPr>
          <a:lstStyle/>
          <a:p>
            <a:r>
              <a:rPr lang="en-US" sz="1200" dirty="0" smtClean="0"/>
              <a:t>TE YTD April</a:t>
            </a:r>
            <a:endParaRPr lang="en-US" sz="1200" dirty="0"/>
          </a:p>
        </p:txBody>
      </p:sp>
      <p:sp>
        <p:nvSpPr>
          <p:cNvPr id="41" name="Arc 40"/>
          <p:cNvSpPr/>
          <p:nvPr/>
        </p:nvSpPr>
        <p:spPr>
          <a:xfrm>
            <a:off x="2217128" y="2976239"/>
            <a:ext cx="1022985" cy="96617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3" name="Straight Connector 42"/>
          <p:cNvCxnSpPr/>
          <p:nvPr/>
        </p:nvCxnSpPr>
        <p:spPr>
          <a:xfrm>
            <a:off x="2313981" y="2974266"/>
            <a:ext cx="414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2"/>
          </p:cNvCxnSpPr>
          <p:nvPr/>
        </p:nvCxnSpPr>
        <p:spPr>
          <a:xfrm>
            <a:off x="3240113" y="3459328"/>
            <a:ext cx="0" cy="977763"/>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26128" y="149060"/>
            <a:ext cx="8260672" cy="1039427"/>
          </a:xfrm>
        </p:spPr>
        <p:txBody>
          <a:bodyPr>
            <a:normAutofit/>
          </a:bodyPr>
          <a:lstStyle/>
          <a:p>
            <a:r>
              <a:rPr lang="en-US" sz="2800" dirty="0" smtClean="0"/>
              <a:t>Move from “Zero” Emphasis to Systems Focus</a:t>
            </a:r>
            <a:endParaRPr lang="en-US" sz="2800" dirty="0"/>
          </a:p>
        </p:txBody>
      </p:sp>
    </p:spTree>
    <p:extLst>
      <p:ext uri="{BB962C8B-B14F-4D97-AF65-F5344CB8AC3E}">
        <p14:creationId xmlns:p14="http://schemas.microsoft.com/office/powerpoint/2010/main" val="1070755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601941" y="1839385"/>
            <a:ext cx="2079000" cy="3687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normAutofit fontScale="90000"/>
          </a:bodyPr>
          <a:lstStyle/>
          <a:p>
            <a:r>
              <a:rPr lang="en-US" dirty="0" smtClean="0"/>
              <a:t>Focus on rewarding mature systems and not absolute zero…</a:t>
            </a:r>
            <a:endParaRPr lang="en-US" dirty="0"/>
          </a:p>
        </p:txBody>
      </p:sp>
      <p:sp>
        <p:nvSpPr>
          <p:cNvPr id="14" name="Rectangle 13"/>
          <p:cNvSpPr/>
          <p:nvPr/>
        </p:nvSpPr>
        <p:spPr>
          <a:xfrm>
            <a:off x="3651891" y="2297294"/>
            <a:ext cx="1979100" cy="3186939"/>
          </a:xfrm>
          <a:prstGeom prst="rect">
            <a:avLst/>
          </a:prstGeom>
          <a:gradFill flip="none" rotWithShape="1">
            <a:gsLst>
              <a:gs pos="47900">
                <a:schemeClr val="bg1">
                  <a:lumMod val="97000"/>
                </a:schemeClr>
              </a:gs>
              <a:gs pos="0">
                <a:schemeClr val="bg1">
                  <a:lumMod val="86000"/>
                </a:schemeClr>
              </a:gs>
              <a:gs pos="100000">
                <a:schemeClr val="bg1">
                  <a:lumMod val="90000"/>
                </a:schemeClr>
              </a:gs>
            </a:gsLst>
            <a:lin ang="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rPr>
              <a:t>BBS active + </a:t>
            </a:r>
          </a:p>
          <a:p>
            <a:pPr algn="ctr"/>
            <a:r>
              <a:rPr lang="en-GB" sz="1200" b="1" dirty="0">
                <a:solidFill>
                  <a:schemeClr val="tx1"/>
                </a:solidFill>
              </a:rPr>
              <a:t>program review</a:t>
            </a:r>
            <a:br>
              <a:rPr lang="en-GB" sz="1200" b="1" dirty="0">
                <a:solidFill>
                  <a:schemeClr val="tx1"/>
                </a:solidFill>
              </a:rPr>
            </a:br>
            <a:r>
              <a:rPr lang="en-GB" sz="1200" b="1" dirty="0">
                <a:solidFill>
                  <a:schemeClr val="tx1"/>
                </a:solidFill>
              </a:rPr>
              <a:t> </a:t>
            </a:r>
          </a:p>
          <a:p>
            <a:pPr algn="ctr"/>
            <a:r>
              <a:rPr lang="en-GB" sz="1200" b="1" dirty="0">
                <a:solidFill>
                  <a:schemeClr val="tx1"/>
                </a:solidFill>
              </a:rPr>
              <a:t>85% of ergonomic</a:t>
            </a:r>
            <a:br>
              <a:rPr lang="en-GB" sz="1200" b="1" dirty="0">
                <a:solidFill>
                  <a:schemeClr val="tx1"/>
                </a:solidFill>
              </a:rPr>
            </a:br>
            <a:r>
              <a:rPr lang="en-GB" sz="1200" b="1" dirty="0">
                <a:solidFill>
                  <a:schemeClr val="tx1"/>
                </a:solidFill>
              </a:rPr>
              <a:t>risk assessed</a:t>
            </a:r>
            <a:br>
              <a:rPr lang="en-GB" sz="1200" b="1" dirty="0">
                <a:solidFill>
                  <a:schemeClr val="tx1"/>
                </a:solidFill>
              </a:rPr>
            </a:br>
            <a:endParaRPr lang="en-GB" sz="1200" b="1" dirty="0">
              <a:solidFill>
                <a:schemeClr val="tx1"/>
              </a:solidFill>
            </a:endParaRPr>
          </a:p>
          <a:p>
            <a:pPr algn="ctr"/>
            <a:r>
              <a:rPr lang="en-GB" sz="1200" b="1" dirty="0">
                <a:solidFill>
                  <a:schemeClr val="tx1"/>
                </a:solidFill>
              </a:rPr>
              <a:t>Machine guarding at </a:t>
            </a:r>
          </a:p>
          <a:p>
            <a:pPr algn="ctr"/>
            <a:r>
              <a:rPr lang="en-GB" sz="1200" b="1" dirty="0">
                <a:solidFill>
                  <a:schemeClr val="tx1"/>
                </a:solidFill>
              </a:rPr>
              <a:t>95%</a:t>
            </a:r>
            <a:br>
              <a:rPr lang="en-GB" sz="1200" b="1" dirty="0">
                <a:solidFill>
                  <a:schemeClr val="tx1"/>
                </a:solidFill>
              </a:rPr>
            </a:br>
            <a:endParaRPr lang="en-GB" sz="1200" b="1" dirty="0">
              <a:solidFill>
                <a:schemeClr val="tx1"/>
              </a:solidFill>
            </a:endParaRPr>
          </a:p>
          <a:p>
            <a:pPr algn="ctr"/>
            <a:r>
              <a:rPr lang="en-GB" sz="1200" b="1" dirty="0">
                <a:solidFill>
                  <a:schemeClr val="tx1"/>
                </a:solidFill>
              </a:rPr>
              <a:t>S.A.F.E. score ≥ 80</a:t>
            </a:r>
            <a:br>
              <a:rPr lang="en-GB" sz="1200" b="1" dirty="0">
                <a:solidFill>
                  <a:schemeClr val="tx1"/>
                </a:solidFill>
              </a:rPr>
            </a:br>
            <a:endParaRPr lang="en-GB" sz="1200" b="1" dirty="0">
              <a:solidFill>
                <a:schemeClr val="tx1"/>
              </a:solidFill>
            </a:endParaRPr>
          </a:p>
          <a:p>
            <a:pPr algn="ctr"/>
            <a:r>
              <a:rPr lang="en-GB" sz="1200" b="1" dirty="0">
                <a:solidFill>
                  <a:schemeClr val="tx1"/>
                </a:solidFill>
              </a:rPr>
              <a:t>Sites at SL4:  </a:t>
            </a:r>
            <a:r>
              <a:rPr lang="en-GB" sz="1200" b="1" dirty="0" smtClean="0">
                <a:solidFill>
                  <a:schemeClr val="tx1"/>
                </a:solidFill>
              </a:rPr>
              <a:t>69</a:t>
            </a:r>
            <a:endParaRPr lang="en-GB" sz="1200" b="1" i="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p:txBody>
      </p:sp>
      <p:grpSp>
        <p:nvGrpSpPr>
          <p:cNvPr id="23" name="Group 13"/>
          <p:cNvGrpSpPr>
            <a:grpSpLocks/>
          </p:cNvGrpSpPr>
          <p:nvPr/>
        </p:nvGrpSpPr>
        <p:grpSpPr bwMode="auto">
          <a:xfrm>
            <a:off x="2586472" y="2843969"/>
            <a:ext cx="820340" cy="1407319"/>
            <a:chOff x="0" y="0"/>
            <a:chExt cx="2463" cy="4226"/>
          </a:xfrm>
        </p:grpSpPr>
        <p:grpSp>
          <p:nvGrpSpPr>
            <p:cNvPr id="24" name="Group 11"/>
            <p:cNvGrpSpPr>
              <a:grpSpLocks/>
            </p:cNvGrpSpPr>
            <p:nvPr/>
          </p:nvGrpSpPr>
          <p:grpSpPr bwMode="auto">
            <a:xfrm>
              <a:off x="0" y="0"/>
              <a:ext cx="2463" cy="4226"/>
              <a:chOff x="0" y="0"/>
              <a:chExt cx="2463" cy="4226"/>
            </a:xfrm>
          </p:grpSpPr>
          <p:sp>
            <p:nvSpPr>
              <p:cNvPr id="26" name="Freeform 9"/>
              <p:cNvSpPr>
                <a:spLocks/>
              </p:cNvSpPr>
              <p:nvPr/>
            </p:nvSpPr>
            <p:spPr bwMode="auto">
              <a:xfrm>
                <a:off x="0" y="0"/>
                <a:ext cx="2454" cy="4211"/>
              </a:xfrm>
              <a:custGeom>
                <a:avLst/>
                <a:gdLst>
                  <a:gd name="T0" fmla="*/ 0 w 21600"/>
                  <a:gd name="T1" fmla="*/ 0 h 21600"/>
                  <a:gd name="T2" fmla="*/ 1356 w 21600"/>
                  <a:gd name="T3" fmla="*/ 4211 h 21600"/>
                  <a:gd name="T4" fmla="*/ 2454 w 21600"/>
                  <a:gd name="T5" fmla="*/ 2057 h 21600"/>
                  <a:gd name="T6" fmla="*/ 1356 w 21600"/>
                  <a:gd name="T7" fmla="*/ 3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11937" y="21600"/>
                    </a:lnTo>
                    <a:lnTo>
                      <a:pt x="21600" y="10551"/>
                    </a:lnTo>
                    <a:lnTo>
                      <a:pt x="11937" y="166"/>
                    </a:lnTo>
                    <a:lnTo>
                      <a:pt x="0" y="0"/>
                    </a:lnTo>
                    <a:close/>
                    <a:moveTo>
                      <a:pt x="0" y="0"/>
                    </a:moveTo>
                  </a:path>
                </a:pathLst>
              </a:custGeom>
              <a:solidFill>
                <a:schemeClr val="accent2">
                  <a:alpha val="39999"/>
                </a:schemeClr>
              </a:solidFill>
              <a:ln>
                <a:noFill/>
              </a:ln>
              <a:extLst>
                <a:ext uri="{91240B29-F687-4F45-9708-019B960494DF}">
                  <a14:hiddenLine xmlns:a14="http://schemas.microsoft.com/office/drawing/2010/main" w="25400" cap="flat">
                    <a:solidFill>
                      <a:srgbClr val="627A7C">
                        <a:alpha val="39999"/>
                      </a:srgbClr>
                    </a:solidFill>
                    <a:miter lim="800000"/>
                    <a:headEnd type="none" w="med" len="med"/>
                    <a:tailEnd type="none" w="med" len="med"/>
                  </a14:hiddenLine>
                </a:ext>
              </a:extLst>
            </p:spPr>
            <p:txBody>
              <a:bodyPr lIns="0" tIns="0" rIns="0" bIns="0"/>
              <a:lstStyle/>
              <a:p>
                <a:endParaRPr lang="en-GB" sz="1350" dirty="0"/>
              </a:p>
            </p:txBody>
          </p:sp>
          <p:sp>
            <p:nvSpPr>
              <p:cNvPr id="27" name="Freeform 10"/>
              <p:cNvSpPr>
                <a:spLocks/>
              </p:cNvSpPr>
              <p:nvPr/>
            </p:nvSpPr>
            <p:spPr bwMode="auto">
              <a:xfrm rot="10800000" flipH="1">
                <a:off x="0" y="22"/>
                <a:ext cx="2463" cy="4204"/>
              </a:xfrm>
              <a:custGeom>
                <a:avLst/>
                <a:gdLst>
                  <a:gd name="T0" fmla="*/ 0 w 21600"/>
                  <a:gd name="T1" fmla="*/ 0 h 21600"/>
                  <a:gd name="T2" fmla="*/ 1347 w 21600"/>
                  <a:gd name="T3" fmla="*/ 4204 h 21600"/>
                  <a:gd name="T4" fmla="*/ 2463 w 21600"/>
                  <a:gd name="T5" fmla="*/ 2175 h 21600"/>
                  <a:gd name="T6" fmla="*/ 1354 w 21600"/>
                  <a:gd name="T7" fmla="*/ 3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11811" y="21600"/>
                    </a:lnTo>
                    <a:lnTo>
                      <a:pt x="21600" y="11173"/>
                    </a:lnTo>
                    <a:lnTo>
                      <a:pt x="11872" y="166"/>
                    </a:lnTo>
                    <a:lnTo>
                      <a:pt x="0" y="0"/>
                    </a:lnTo>
                    <a:close/>
                    <a:moveTo>
                      <a:pt x="0" y="0"/>
                    </a:moveTo>
                  </a:path>
                </a:pathLst>
              </a:custGeom>
              <a:solidFill>
                <a:schemeClr val="accent1">
                  <a:alpha val="39999"/>
                </a:schemeClr>
              </a:solidFill>
              <a:ln>
                <a:noFill/>
              </a:ln>
              <a:extLst>
                <a:ext uri="{91240B29-F687-4F45-9708-019B960494DF}">
                  <a14:hiddenLine xmlns:a14="http://schemas.microsoft.com/office/drawing/2010/main" w="25400" cap="flat">
                    <a:solidFill>
                      <a:srgbClr val="627A7C">
                        <a:alpha val="39999"/>
                      </a:srgbClr>
                    </a:solidFill>
                    <a:miter lim="800000"/>
                    <a:headEnd type="none" w="med" len="med"/>
                    <a:tailEnd type="none" w="med" len="med"/>
                  </a14:hiddenLine>
                </a:ext>
              </a:extLst>
            </p:spPr>
            <p:txBody>
              <a:bodyPr lIns="0" tIns="0" rIns="0" bIns="0"/>
              <a:lstStyle/>
              <a:p>
                <a:endParaRPr lang="en-GB" sz="1350" dirty="0"/>
              </a:p>
            </p:txBody>
          </p:sp>
        </p:grpSp>
        <p:sp>
          <p:nvSpPr>
            <p:cNvPr id="25" name="Rectangle 12"/>
            <p:cNvSpPr>
              <a:spLocks/>
            </p:cNvSpPr>
            <p:nvPr/>
          </p:nvSpPr>
          <p:spPr bwMode="auto">
            <a:xfrm>
              <a:off x="1205" y="1567"/>
              <a:ext cx="68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70000"/>
                </a:lnSpc>
              </a:pPr>
              <a:endParaRPr lang="en-US" altLang="en-US" sz="2700" dirty="0">
                <a:latin typeface="Modern Pictograms" pitchFamily="-65" charset="0"/>
                <a:ea typeface="Modern Pictograms" pitchFamily="-65" charset="0"/>
                <a:cs typeface="Modern Pictograms" pitchFamily="-65" charset="0"/>
                <a:sym typeface="Modern Pictograms" pitchFamily="-65" charset="0"/>
              </a:endParaRPr>
            </a:p>
          </p:txBody>
        </p:sp>
      </p:grpSp>
      <p:grpSp>
        <p:nvGrpSpPr>
          <p:cNvPr id="29" name="Group 11"/>
          <p:cNvGrpSpPr>
            <a:grpSpLocks/>
          </p:cNvGrpSpPr>
          <p:nvPr/>
        </p:nvGrpSpPr>
        <p:grpSpPr bwMode="auto">
          <a:xfrm>
            <a:off x="5841625" y="2843969"/>
            <a:ext cx="820340" cy="1407319"/>
            <a:chOff x="0" y="0"/>
            <a:chExt cx="2463" cy="4226"/>
          </a:xfrm>
        </p:grpSpPr>
        <p:sp>
          <p:nvSpPr>
            <p:cNvPr id="31" name="Freeform 9"/>
            <p:cNvSpPr>
              <a:spLocks/>
            </p:cNvSpPr>
            <p:nvPr/>
          </p:nvSpPr>
          <p:spPr bwMode="auto">
            <a:xfrm>
              <a:off x="0" y="0"/>
              <a:ext cx="2454" cy="4211"/>
            </a:xfrm>
            <a:custGeom>
              <a:avLst/>
              <a:gdLst>
                <a:gd name="T0" fmla="*/ 0 w 21600"/>
                <a:gd name="T1" fmla="*/ 0 h 21600"/>
                <a:gd name="T2" fmla="*/ 1356 w 21600"/>
                <a:gd name="T3" fmla="*/ 4211 h 21600"/>
                <a:gd name="T4" fmla="*/ 2454 w 21600"/>
                <a:gd name="T5" fmla="*/ 2057 h 21600"/>
                <a:gd name="T6" fmla="*/ 1356 w 21600"/>
                <a:gd name="T7" fmla="*/ 3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11937" y="21600"/>
                  </a:lnTo>
                  <a:lnTo>
                    <a:pt x="21600" y="10551"/>
                  </a:lnTo>
                  <a:lnTo>
                    <a:pt x="11937" y="166"/>
                  </a:lnTo>
                  <a:lnTo>
                    <a:pt x="0" y="0"/>
                  </a:lnTo>
                  <a:close/>
                  <a:moveTo>
                    <a:pt x="0" y="0"/>
                  </a:moveTo>
                </a:path>
              </a:pathLst>
            </a:custGeom>
            <a:solidFill>
              <a:schemeClr val="accent2">
                <a:alpha val="39999"/>
              </a:schemeClr>
            </a:solidFill>
            <a:ln>
              <a:noFill/>
            </a:ln>
            <a:extLst>
              <a:ext uri="{91240B29-F687-4F45-9708-019B960494DF}">
                <a14:hiddenLine xmlns:a14="http://schemas.microsoft.com/office/drawing/2010/main" w="25400" cap="flat">
                  <a:solidFill>
                    <a:srgbClr val="627A7C">
                      <a:alpha val="39999"/>
                    </a:srgbClr>
                  </a:solidFill>
                  <a:miter lim="800000"/>
                  <a:headEnd type="none" w="med" len="med"/>
                  <a:tailEnd type="none" w="med" len="med"/>
                </a14:hiddenLine>
              </a:ext>
            </a:extLst>
          </p:spPr>
          <p:txBody>
            <a:bodyPr lIns="0" tIns="0" rIns="0" bIns="0"/>
            <a:lstStyle/>
            <a:p>
              <a:endParaRPr lang="en-GB" sz="1350" dirty="0"/>
            </a:p>
          </p:txBody>
        </p:sp>
        <p:sp>
          <p:nvSpPr>
            <p:cNvPr id="32" name="Freeform 10"/>
            <p:cNvSpPr>
              <a:spLocks/>
            </p:cNvSpPr>
            <p:nvPr/>
          </p:nvSpPr>
          <p:spPr bwMode="auto">
            <a:xfrm rot="10800000" flipH="1">
              <a:off x="0" y="22"/>
              <a:ext cx="2463" cy="4204"/>
            </a:xfrm>
            <a:custGeom>
              <a:avLst/>
              <a:gdLst>
                <a:gd name="T0" fmla="*/ 0 w 21600"/>
                <a:gd name="T1" fmla="*/ 0 h 21600"/>
                <a:gd name="T2" fmla="*/ 1347 w 21600"/>
                <a:gd name="T3" fmla="*/ 4204 h 21600"/>
                <a:gd name="T4" fmla="*/ 2463 w 21600"/>
                <a:gd name="T5" fmla="*/ 2175 h 21600"/>
                <a:gd name="T6" fmla="*/ 1354 w 21600"/>
                <a:gd name="T7" fmla="*/ 3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11811" y="21600"/>
                  </a:lnTo>
                  <a:lnTo>
                    <a:pt x="21600" y="11173"/>
                  </a:lnTo>
                  <a:lnTo>
                    <a:pt x="11872" y="166"/>
                  </a:lnTo>
                  <a:lnTo>
                    <a:pt x="0" y="0"/>
                  </a:lnTo>
                  <a:close/>
                  <a:moveTo>
                    <a:pt x="0" y="0"/>
                  </a:moveTo>
                </a:path>
              </a:pathLst>
            </a:custGeom>
            <a:solidFill>
              <a:schemeClr val="accent1">
                <a:alpha val="39999"/>
              </a:schemeClr>
            </a:solidFill>
            <a:ln>
              <a:noFill/>
            </a:ln>
            <a:extLst>
              <a:ext uri="{91240B29-F687-4F45-9708-019B960494DF}">
                <a14:hiddenLine xmlns:a14="http://schemas.microsoft.com/office/drawing/2010/main" w="25400" cap="flat">
                  <a:solidFill>
                    <a:srgbClr val="627A7C">
                      <a:alpha val="39999"/>
                    </a:srgbClr>
                  </a:solidFill>
                  <a:miter lim="800000"/>
                  <a:headEnd type="none" w="med" len="med"/>
                  <a:tailEnd type="none" w="med" len="med"/>
                </a14:hiddenLine>
              </a:ext>
            </a:extLst>
          </p:spPr>
          <p:txBody>
            <a:bodyPr lIns="0" tIns="0" rIns="0" bIns="0"/>
            <a:lstStyle/>
            <a:p>
              <a:endParaRPr lang="en-GB" sz="1350" dirty="0"/>
            </a:p>
          </p:txBody>
        </p:sp>
      </p:grpSp>
      <p:sp>
        <p:nvSpPr>
          <p:cNvPr id="22" name="Rectangle 21"/>
          <p:cNvSpPr/>
          <p:nvPr/>
        </p:nvSpPr>
        <p:spPr>
          <a:xfrm>
            <a:off x="6772623" y="1839388"/>
            <a:ext cx="2079000" cy="3700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Rectangle 34"/>
          <p:cNvSpPr/>
          <p:nvPr/>
        </p:nvSpPr>
        <p:spPr>
          <a:xfrm>
            <a:off x="364560" y="1854409"/>
            <a:ext cx="2079000" cy="3687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Rectangle 35"/>
          <p:cNvSpPr/>
          <p:nvPr/>
        </p:nvSpPr>
        <p:spPr>
          <a:xfrm>
            <a:off x="6822354" y="2286240"/>
            <a:ext cx="1979540" cy="3197993"/>
          </a:xfrm>
          <a:prstGeom prst="rect">
            <a:avLst/>
          </a:prstGeom>
          <a:gradFill flip="none" rotWithShape="1">
            <a:gsLst>
              <a:gs pos="47900">
                <a:schemeClr val="bg1">
                  <a:lumMod val="97000"/>
                </a:schemeClr>
              </a:gs>
              <a:gs pos="0">
                <a:schemeClr val="bg1">
                  <a:lumMod val="86000"/>
                </a:schemeClr>
              </a:gs>
              <a:gs pos="100000">
                <a:schemeClr val="bg1">
                  <a:lumMod val="90000"/>
                </a:schemeClr>
              </a:gs>
            </a:gsLst>
            <a:lin ang="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BBS everywhere / everyday</a:t>
            </a:r>
          </a:p>
          <a:p>
            <a:pPr algn="ctr"/>
            <a:endParaRPr lang="en-GB" sz="1200" b="1" dirty="0">
              <a:solidFill>
                <a:schemeClr val="tx1"/>
              </a:solidFill>
            </a:endParaRPr>
          </a:p>
          <a:p>
            <a:pPr algn="ctr"/>
            <a:r>
              <a:rPr lang="en-GB" sz="1200" b="1" dirty="0">
                <a:solidFill>
                  <a:schemeClr val="tx1"/>
                </a:solidFill>
              </a:rPr>
              <a:t>98% of ergonomic </a:t>
            </a:r>
          </a:p>
          <a:p>
            <a:pPr algn="ctr"/>
            <a:r>
              <a:rPr lang="en-GB" sz="1200" b="1" dirty="0">
                <a:solidFill>
                  <a:schemeClr val="tx1"/>
                </a:solidFill>
              </a:rPr>
              <a:t>risk assessed</a:t>
            </a:r>
          </a:p>
          <a:p>
            <a:pPr algn="ctr"/>
            <a:endParaRPr lang="en-GB" sz="1200" b="1" dirty="0">
              <a:solidFill>
                <a:schemeClr val="tx1"/>
              </a:solidFill>
            </a:endParaRPr>
          </a:p>
          <a:p>
            <a:pPr algn="ctr"/>
            <a:r>
              <a:rPr lang="en-GB" sz="1200" b="1" dirty="0">
                <a:solidFill>
                  <a:schemeClr val="tx1"/>
                </a:solidFill>
              </a:rPr>
              <a:t>Machine guarding at </a:t>
            </a:r>
          </a:p>
          <a:p>
            <a:pPr algn="ctr"/>
            <a:r>
              <a:rPr lang="en-GB" sz="1200" b="1" dirty="0">
                <a:solidFill>
                  <a:schemeClr val="tx1"/>
                </a:solidFill>
              </a:rPr>
              <a:t>95%</a:t>
            </a:r>
          </a:p>
          <a:p>
            <a:pPr algn="ctr"/>
            <a:endParaRPr lang="en-GB" sz="750" b="1" dirty="0">
              <a:solidFill>
                <a:schemeClr val="tx1"/>
              </a:solidFill>
            </a:endParaRPr>
          </a:p>
          <a:p>
            <a:pPr algn="ctr"/>
            <a:r>
              <a:rPr lang="en-GB" sz="1200" b="1" dirty="0">
                <a:solidFill>
                  <a:schemeClr val="tx1"/>
                </a:solidFill>
              </a:rPr>
              <a:t>S.A.F.E. score ≥ 90</a:t>
            </a:r>
          </a:p>
          <a:p>
            <a:pPr algn="ctr"/>
            <a:endParaRPr lang="en-GB" sz="1200" b="1" dirty="0">
              <a:solidFill>
                <a:schemeClr val="tx1"/>
              </a:solidFill>
            </a:endParaRPr>
          </a:p>
          <a:p>
            <a:pPr algn="ctr"/>
            <a:r>
              <a:rPr lang="en-GB" sz="1200" b="1" dirty="0">
                <a:solidFill>
                  <a:schemeClr val="tx1"/>
                </a:solidFill>
              </a:rPr>
              <a:t>Employee engagement in safety is a KPI</a:t>
            </a:r>
          </a:p>
          <a:p>
            <a:pPr algn="ctr"/>
            <a:endParaRPr lang="en-GB" sz="1200" b="1" dirty="0">
              <a:solidFill>
                <a:schemeClr val="tx1"/>
              </a:solidFill>
            </a:endParaRPr>
          </a:p>
          <a:p>
            <a:pPr algn="ctr"/>
            <a:r>
              <a:rPr lang="en-GB" sz="1200" b="1" dirty="0">
                <a:solidFill>
                  <a:schemeClr val="tx1"/>
                </a:solidFill>
              </a:rPr>
              <a:t>Sites at SL5: </a:t>
            </a:r>
            <a:r>
              <a:rPr lang="en-GB" sz="1200" b="1" dirty="0" smtClean="0">
                <a:solidFill>
                  <a:schemeClr val="tx1"/>
                </a:solidFill>
              </a:rPr>
              <a:t>2</a:t>
            </a:r>
            <a:endParaRPr lang="en-GB" sz="1200" b="1" i="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p:txBody>
      </p:sp>
      <p:sp>
        <p:nvSpPr>
          <p:cNvPr id="20" name="Rectangle 19"/>
          <p:cNvSpPr/>
          <p:nvPr/>
        </p:nvSpPr>
        <p:spPr>
          <a:xfrm>
            <a:off x="414510" y="2297294"/>
            <a:ext cx="1979100" cy="3186939"/>
          </a:xfrm>
          <a:prstGeom prst="rect">
            <a:avLst/>
          </a:prstGeom>
          <a:gradFill flip="none" rotWithShape="1">
            <a:gsLst>
              <a:gs pos="47900">
                <a:schemeClr val="bg1">
                  <a:lumMod val="97000"/>
                </a:schemeClr>
              </a:gs>
              <a:gs pos="0">
                <a:schemeClr val="bg1">
                  <a:lumMod val="86000"/>
                </a:schemeClr>
              </a:gs>
              <a:gs pos="100000">
                <a:schemeClr val="bg1">
                  <a:lumMod val="90000"/>
                </a:schemeClr>
              </a:gs>
            </a:gsLst>
            <a:lin ang="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200" b="1" dirty="0">
                <a:solidFill>
                  <a:schemeClr val="tx2"/>
                </a:solidFill>
              </a:rPr>
              <a:t>Behavioural Safety</a:t>
            </a:r>
          </a:p>
          <a:p>
            <a:pPr algn="ctr"/>
            <a:r>
              <a:rPr lang="en-GB" sz="1200" b="1" dirty="0">
                <a:solidFill>
                  <a:schemeClr val="tx2"/>
                </a:solidFill>
              </a:rPr>
              <a:t> (BBS) introduced</a:t>
            </a:r>
            <a:br>
              <a:rPr lang="en-GB" sz="1200" b="1" dirty="0">
                <a:solidFill>
                  <a:schemeClr val="tx2"/>
                </a:solidFill>
              </a:rPr>
            </a:br>
            <a:endParaRPr lang="en-GB" sz="1200" b="1" dirty="0">
              <a:solidFill>
                <a:schemeClr val="tx2"/>
              </a:solidFill>
            </a:endParaRPr>
          </a:p>
          <a:p>
            <a:pPr algn="ctr"/>
            <a:r>
              <a:rPr lang="en-GB" sz="1200" b="1" dirty="0">
                <a:solidFill>
                  <a:schemeClr val="tx2"/>
                </a:solidFill>
              </a:rPr>
              <a:t>Ergonomics risk reduced 20%</a:t>
            </a:r>
            <a:br>
              <a:rPr lang="en-GB" sz="1200" b="1" dirty="0">
                <a:solidFill>
                  <a:schemeClr val="tx2"/>
                </a:solidFill>
              </a:rPr>
            </a:br>
            <a:endParaRPr lang="en-GB" sz="1200" b="1" dirty="0">
              <a:solidFill>
                <a:schemeClr val="tx2"/>
              </a:solidFill>
            </a:endParaRPr>
          </a:p>
          <a:p>
            <a:pPr algn="ctr"/>
            <a:r>
              <a:rPr lang="en-GB" sz="1200" b="1" dirty="0">
                <a:solidFill>
                  <a:schemeClr val="tx2"/>
                </a:solidFill>
              </a:rPr>
              <a:t>Machine guarding at</a:t>
            </a:r>
          </a:p>
          <a:p>
            <a:pPr algn="ctr"/>
            <a:r>
              <a:rPr lang="en-GB" sz="1200" b="1" dirty="0">
                <a:solidFill>
                  <a:schemeClr val="tx2"/>
                </a:solidFill>
              </a:rPr>
              <a:t> 95%</a:t>
            </a:r>
            <a:br>
              <a:rPr lang="en-GB" sz="1200" b="1" dirty="0">
                <a:solidFill>
                  <a:schemeClr val="tx2"/>
                </a:solidFill>
              </a:rPr>
            </a:br>
            <a:endParaRPr lang="en-GB" sz="1200" b="1" dirty="0">
              <a:solidFill>
                <a:schemeClr val="tx2"/>
              </a:solidFill>
            </a:endParaRPr>
          </a:p>
          <a:p>
            <a:pPr algn="ctr"/>
            <a:r>
              <a:rPr lang="en-GB" sz="1200" b="1" dirty="0">
                <a:solidFill>
                  <a:schemeClr val="tx2"/>
                </a:solidFill>
              </a:rPr>
              <a:t>S.A.F.E. score ≥ 60</a:t>
            </a:r>
            <a:br>
              <a:rPr lang="en-GB" sz="1200" b="1" dirty="0">
                <a:solidFill>
                  <a:schemeClr val="tx2"/>
                </a:solidFill>
              </a:rPr>
            </a:br>
            <a:endParaRPr lang="en-GB" sz="1200" b="1" dirty="0">
              <a:solidFill>
                <a:schemeClr val="tx2"/>
              </a:solidFill>
            </a:endParaRPr>
          </a:p>
          <a:p>
            <a:pPr algn="ctr"/>
            <a:r>
              <a:rPr lang="en-GB" sz="1200" b="1" dirty="0">
                <a:solidFill>
                  <a:srgbClr val="FF0000"/>
                </a:solidFill>
              </a:rPr>
              <a:t>Sites at SL3:  </a:t>
            </a:r>
            <a:r>
              <a:rPr lang="en-GB" sz="1200" b="1" dirty="0" smtClean="0">
                <a:solidFill>
                  <a:srgbClr val="FF0000"/>
                </a:solidFill>
              </a:rPr>
              <a:t>26</a:t>
            </a:r>
            <a:endParaRPr lang="en-GB" sz="1200" b="1" i="1" dirty="0">
              <a:solidFill>
                <a:srgbClr val="FF0000"/>
              </a:solidFill>
            </a:endParaRPr>
          </a:p>
          <a:p>
            <a:pPr algn="ctr"/>
            <a:endParaRPr lang="en-GB" sz="1200" b="1" dirty="0">
              <a:solidFill>
                <a:schemeClr val="tx2"/>
              </a:solidFill>
            </a:endParaRPr>
          </a:p>
          <a:p>
            <a:pPr algn="ctr"/>
            <a:endParaRPr lang="en-GB" sz="1200" b="1" dirty="0">
              <a:solidFill>
                <a:schemeClr val="tx2"/>
              </a:solidFill>
            </a:endParaRPr>
          </a:p>
          <a:p>
            <a:pPr algn="ctr"/>
            <a:endParaRPr lang="en-GB" sz="1200" b="1" dirty="0">
              <a:solidFill>
                <a:schemeClr val="tx2"/>
              </a:solidFill>
            </a:endParaRPr>
          </a:p>
        </p:txBody>
      </p:sp>
      <p:sp>
        <p:nvSpPr>
          <p:cNvPr id="7" name="TextBox 6"/>
          <p:cNvSpPr txBox="1"/>
          <p:nvPr/>
        </p:nvSpPr>
        <p:spPr>
          <a:xfrm>
            <a:off x="5887620" y="1847659"/>
            <a:ext cx="5248672" cy="461665"/>
          </a:xfrm>
          <a:prstGeom prst="rect">
            <a:avLst/>
          </a:prstGeom>
          <a:noFill/>
        </p:spPr>
        <p:txBody>
          <a:bodyPr wrap="square" rtlCol="0">
            <a:spAutoFit/>
          </a:bodyPr>
          <a:lstStyle/>
          <a:p>
            <a:pPr marL="871517"/>
            <a:r>
              <a:rPr lang="en-GB" sz="1200" b="1" dirty="0">
                <a:solidFill>
                  <a:schemeClr val="bg1"/>
                </a:solidFill>
                <a:effectLst>
                  <a:outerShdw blurRad="38100" dist="38100" dir="2700000" algn="tl">
                    <a:srgbClr val="000000">
                      <a:alpha val="43137"/>
                    </a:srgbClr>
                  </a:outerShdw>
                </a:effectLst>
              </a:rPr>
              <a:t>SL5:  </a:t>
            </a:r>
          </a:p>
          <a:p>
            <a:pPr marL="871517"/>
            <a:r>
              <a:rPr lang="en-GB" sz="1200" b="1" dirty="0">
                <a:solidFill>
                  <a:schemeClr val="bg1"/>
                </a:solidFill>
                <a:effectLst>
                  <a:outerShdw blurRad="38100" dist="38100" dir="2700000" algn="tl">
                    <a:srgbClr val="000000">
                      <a:alpha val="43137"/>
                    </a:srgbClr>
                  </a:outerShdw>
                </a:effectLst>
              </a:rPr>
              <a:t>Achieving Excellence</a:t>
            </a:r>
          </a:p>
        </p:txBody>
      </p:sp>
      <p:sp>
        <p:nvSpPr>
          <p:cNvPr id="38" name="TextBox 37"/>
          <p:cNvSpPr txBox="1"/>
          <p:nvPr/>
        </p:nvSpPr>
        <p:spPr>
          <a:xfrm>
            <a:off x="2705646" y="1847659"/>
            <a:ext cx="5248672" cy="461665"/>
          </a:xfrm>
          <a:prstGeom prst="rect">
            <a:avLst/>
          </a:prstGeom>
          <a:noFill/>
        </p:spPr>
        <p:txBody>
          <a:bodyPr wrap="square" rtlCol="0">
            <a:spAutoFit/>
          </a:bodyPr>
          <a:lstStyle/>
          <a:p>
            <a:pPr marL="871517"/>
            <a:r>
              <a:rPr lang="en-GB" sz="1200" b="1" dirty="0">
                <a:solidFill>
                  <a:schemeClr val="bg1"/>
                </a:solidFill>
                <a:effectLst>
                  <a:outerShdw blurRad="38100" dist="38100" dir="2700000" algn="tl">
                    <a:srgbClr val="000000">
                      <a:alpha val="43137"/>
                    </a:srgbClr>
                  </a:outerShdw>
                </a:effectLst>
              </a:rPr>
              <a:t>SL4:  </a:t>
            </a:r>
          </a:p>
          <a:p>
            <a:pPr marL="871517"/>
            <a:r>
              <a:rPr lang="en-GB" sz="1200" b="1" dirty="0">
                <a:solidFill>
                  <a:schemeClr val="bg1"/>
                </a:solidFill>
                <a:effectLst>
                  <a:outerShdw blurRad="38100" dist="38100" dir="2700000" algn="tl">
                    <a:srgbClr val="000000">
                      <a:alpha val="43137"/>
                    </a:srgbClr>
                  </a:outerShdw>
                </a:effectLst>
              </a:rPr>
              <a:t>Reaching Maturity</a:t>
            </a:r>
          </a:p>
        </p:txBody>
      </p:sp>
      <p:sp>
        <p:nvSpPr>
          <p:cNvPr id="39" name="TextBox 38"/>
          <p:cNvSpPr txBox="1"/>
          <p:nvPr/>
        </p:nvSpPr>
        <p:spPr>
          <a:xfrm>
            <a:off x="-520797" y="1848355"/>
            <a:ext cx="5248672" cy="461665"/>
          </a:xfrm>
          <a:prstGeom prst="rect">
            <a:avLst/>
          </a:prstGeom>
          <a:noFill/>
        </p:spPr>
        <p:txBody>
          <a:bodyPr wrap="square" rtlCol="0">
            <a:spAutoFit/>
          </a:bodyPr>
          <a:lstStyle/>
          <a:p>
            <a:pPr marL="871517"/>
            <a:r>
              <a:rPr lang="en-GB" sz="1200" b="1" dirty="0">
                <a:solidFill>
                  <a:schemeClr val="bg1"/>
                </a:solidFill>
                <a:effectLst>
                  <a:outerShdw blurRad="38100" dist="38100" dir="2700000" algn="tl">
                    <a:srgbClr val="000000">
                      <a:alpha val="43137"/>
                    </a:srgbClr>
                  </a:outerShdw>
                </a:effectLst>
              </a:rPr>
              <a:t>SL3:  </a:t>
            </a:r>
          </a:p>
          <a:p>
            <a:pPr marL="871517"/>
            <a:r>
              <a:rPr lang="en-GB" sz="1200" b="1" dirty="0">
                <a:solidFill>
                  <a:schemeClr val="bg1"/>
                </a:solidFill>
                <a:effectLst>
                  <a:outerShdw blurRad="38100" dist="38100" dir="2700000" algn="tl">
                    <a:srgbClr val="000000">
                      <a:alpha val="43137"/>
                    </a:srgbClr>
                  </a:outerShdw>
                </a:effectLst>
              </a:rPr>
              <a:t>Development</a:t>
            </a:r>
          </a:p>
        </p:txBody>
      </p:sp>
      <p:sp>
        <p:nvSpPr>
          <p:cNvPr id="4" name="TextBox 3"/>
          <p:cNvSpPr txBox="1"/>
          <p:nvPr/>
        </p:nvSpPr>
        <p:spPr>
          <a:xfrm>
            <a:off x="903282" y="5923848"/>
            <a:ext cx="7045711" cy="400110"/>
          </a:xfrm>
          <a:prstGeom prst="rect">
            <a:avLst/>
          </a:prstGeom>
          <a:noFill/>
        </p:spPr>
        <p:txBody>
          <a:bodyPr wrap="none" rtlCol="0">
            <a:spAutoFit/>
          </a:bodyPr>
          <a:lstStyle/>
          <a:p>
            <a:r>
              <a:rPr lang="en-US" sz="2000" dirty="0" smtClean="0"/>
              <a:t>…and the wheels won’t fall off when you have the next injury</a:t>
            </a:r>
          </a:p>
        </p:txBody>
      </p:sp>
    </p:spTree>
    <p:extLst>
      <p:ext uri="{BB962C8B-B14F-4D97-AF65-F5344CB8AC3E}">
        <p14:creationId xmlns:p14="http://schemas.microsoft.com/office/powerpoint/2010/main" val="209316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Bottom Line</a:t>
            </a:r>
            <a:endParaRPr lang="en-US" dirty="0"/>
          </a:p>
        </p:txBody>
      </p:sp>
      <p:sp>
        <p:nvSpPr>
          <p:cNvPr id="3" name="Slide Number Placeholder 2"/>
          <p:cNvSpPr>
            <a:spLocks noGrp="1"/>
          </p:cNvSpPr>
          <p:nvPr>
            <p:ph type="sldNum" sz="quarter" idx="4"/>
          </p:nvPr>
        </p:nvSpPr>
        <p:spPr/>
        <p:txBody>
          <a:bodyPr/>
          <a:lstStyle/>
          <a:p>
            <a:fld id="{357F330F-79CA-4D7D-8106-3B5F5B4959C3}" type="slidenum">
              <a:rPr lang="en-US" smtClean="0"/>
              <a:pPr/>
              <a:t>24</a:t>
            </a:fld>
            <a:endParaRPr lang="en-US" dirty="0"/>
          </a:p>
        </p:txBody>
      </p:sp>
      <p:sp>
        <p:nvSpPr>
          <p:cNvPr id="4" name="Text Placeholder 3"/>
          <p:cNvSpPr>
            <a:spLocks noGrp="1"/>
          </p:cNvSpPr>
          <p:nvPr>
            <p:ph type="body" sz="quarter" idx="10"/>
          </p:nvPr>
        </p:nvSpPr>
        <p:spPr>
          <a:xfrm>
            <a:off x="642582" y="1792406"/>
            <a:ext cx="7723496" cy="4343400"/>
          </a:xfrm>
        </p:spPr>
        <p:txBody>
          <a:bodyPr>
            <a:normAutofit fontScale="70000" lnSpcReduction="20000"/>
          </a:bodyPr>
          <a:lstStyle/>
          <a:p>
            <a:r>
              <a:rPr lang="en-US" dirty="0" smtClean="0"/>
              <a:t>Wean senior management off dependence on TRIR below corporate level</a:t>
            </a:r>
          </a:p>
          <a:p>
            <a:pPr lvl="1"/>
            <a:r>
              <a:rPr lang="en-US" dirty="0" smtClean="0"/>
              <a:t>Hard to do</a:t>
            </a:r>
          </a:p>
          <a:p>
            <a:endParaRPr lang="en-US" dirty="0" smtClean="0"/>
          </a:p>
          <a:p>
            <a:r>
              <a:rPr lang="en-US" dirty="0" smtClean="0"/>
              <a:t>As you cascade down from the corporate level to the worker focus should transition and ramp up from metrics to action</a:t>
            </a:r>
          </a:p>
          <a:p>
            <a:endParaRPr lang="en-US" dirty="0" smtClean="0"/>
          </a:p>
          <a:p>
            <a:r>
              <a:rPr lang="en-US" dirty="0" smtClean="0"/>
              <a:t>“Zero” is a daily goal</a:t>
            </a:r>
          </a:p>
          <a:p>
            <a:endParaRPr lang="en-US" dirty="0" smtClean="0"/>
          </a:p>
          <a:p>
            <a:r>
              <a:rPr lang="en-US" dirty="0" smtClean="0"/>
              <a:t>“Injury-Free” is the culture</a:t>
            </a:r>
          </a:p>
          <a:p>
            <a:endParaRPr lang="en-US" dirty="0" smtClean="0"/>
          </a:p>
          <a:p>
            <a:r>
              <a:rPr lang="en-US" dirty="0" smtClean="0"/>
              <a:t>Safety systems should be designed to drive consistency, control, and repeatability; and of course…doing it correctly</a:t>
            </a:r>
          </a:p>
          <a:p>
            <a:endParaRPr lang="en-US" dirty="0" smtClean="0"/>
          </a:p>
          <a:p>
            <a:r>
              <a:rPr lang="en-US" dirty="0" smtClean="0"/>
              <a:t>The wheels don’t come off when we have faith that the system is the right one</a:t>
            </a:r>
            <a:endParaRPr lang="en-US" dirty="0"/>
          </a:p>
        </p:txBody>
      </p:sp>
    </p:spTree>
    <p:extLst>
      <p:ext uri="{BB962C8B-B14F-4D97-AF65-F5344CB8AC3E}">
        <p14:creationId xmlns:p14="http://schemas.microsoft.com/office/powerpoint/2010/main" val="4063647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For Copies of the Presentation Visit:</a:t>
            </a:r>
            <a:br>
              <a:rPr lang="en-US" sz="2800" dirty="0" smtClean="0"/>
            </a:br>
            <a:r>
              <a:rPr lang="en-US" sz="2800" b="1" dirty="0" smtClean="0">
                <a:solidFill>
                  <a:srgbClr val="0070C0"/>
                </a:solidFill>
                <a:hlinkClick r:id="rId2"/>
              </a:rPr>
              <a:t>www.aon.com/2015ASSEpresentations</a:t>
            </a:r>
            <a:endParaRPr lang="en-US" sz="2800" dirty="0"/>
          </a:p>
        </p:txBody>
      </p:sp>
      <p:sp>
        <p:nvSpPr>
          <p:cNvPr id="3" name="Subtitle 2"/>
          <p:cNvSpPr>
            <a:spLocks noGrp="1"/>
          </p:cNvSpPr>
          <p:nvPr>
            <p:ph type="subTitle" idx="1"/>
          </p:nvPr>
        </p:nvSpPr>
        <p:spPr/>
        <p:txBody>
          <a:bodyPr>
            <a:normAutofit/>
          </a:bodyPr>
          <a:lstStyle/>
          <a:p>
            <a:r>
              <a:rPr lang="en-US" b="1" dirty="0">
                <a:solidFill>
                  <a:schemeClr val="bg1"/>
                </a:solidFill>
                <a:hlinkClick r:id="rId2"/>
              </a:rPr>
              <a:t>www.aon.com/2015ASSEpresentations</a:t>
            </a:r>
            <a:endParaRPr lang="en-US" b="1" dirty="0">
              <a:solidFill>
                <a:schemeClr val="bg1"/>
              </a:solidFill>
            </a:endParaRPr>
          </a:p>
        </p:txBody>
      </p:sp>
    </p:spTree>
    <p:extLst>
      <p:ext uri="{BB962C8B-B14F-4D97-AF65-F5344CB8AC3E}">
        <p14:creationId xmlns:p14="http://schemas.microsoft.com/office/powerpoint/2010/main" val="381080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114300" indent="0" algn="just">
              <a:buNone/>
            </a:pPr>
            <a:r>
              <a:rPr lang="en-US" sz="2000" dirty="0"/>
              <a:t>All Aon Risk Solutions services are purely advisory and for the purpose of assisting clients in risk control and safety procedures.  This presentation is the result of information available to us at the time and does not purport to refer to or guarantee compliance with local, state or federal regulations which may be applicable to such practice and conditions.  This presentation should not be considered a definitive listing of all hazards nor an absolute solution to all hazards.  No responsibility for the implementation, management and operation of risk control and safety procedures is assumed by Aon</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67C704C9-261E-433C-ACE3-D5A550BF6323}" type="slidenum">
              <a:rPr lang="en-US" smtClean="0"/>
              <a:t>26</a:t>
            </a:fld>
            <a:endParaRPr lang="en-US"/>
          </a:p>
        </p:txBody>
      </p:sp>
    </p:spTree>
    <p:extLst>
      <p:ext uri="{BB962C8B-B14F-4D97-AF65-F5344CB8AC3E}">
        <p14:creationId xmlns:p14="http://schemas.microsoft.com/office/powerpoint/2010/main" val="95931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normAutofit/>
          </a:bodyPr>
          <a:lstStyle/>
          <a:p>
            <a:r>
              <a:rPr lang="en-US" dirty="0"/>
              <a:t>Copyright © </a:t>
            </a:r>
            <a:r>
              <a:rPr lang="en-US" dirty="0" smtClean="0"/>
              <a:t>2015 </a:t>
            </a:r>
            <a:r>
              <a:rPr lang="en-US" dirty="0"/>
              <a:t>by </a:t>
            </a:r>
            <a:r>
              <a:rPr lang="en-US" dirty="0" smtClean="0"/>
              <a:t>Aon</a:t>
            </a:r>
            <a:endParaRPr lang="en-US" dirty="0"/>
          </a:p>
          <a:p>
            <a:r>
              <a:rPr lang="en-US" dirty="0"/>
              <a:t>All rights reserved. No part of this </a:t>
            </a:r>
            <a:r>
              <a:rPr lang="en-US" dirty="0" smtClean="0"/>
              <a:t>presentations may </a:t>
            </a:r>
            <a:r>
              <a:rPr lang="en-US" dirty="0"/>
              <a:t>be reproduced, </a:t>
            </a:r>
            <a:r>
              <a:rPr lang="en-US" dirty="0" smtClean="0"/>
              <a:t>sold, distributed</a:t>
            </a:r>
            <a:r>
              <a:rPr lang="en-US" dirty="0"/>
              <a:t>, </a:t>
            </a:r>
            <a:r>
              <a:rPr lang="en-US" dirty="0" smtClean="0"/>
              <a:t>or presented, </a:t>
            </a:r>
            <a:r>
              <a:rPr lang="en-US" dirty="0"/>
              <a:t>without the prior written permission of </a:t>
            </a:r>
            <a:r>
              <a:rPr lang="en-US" dirty="0" smtClean="0"/>
              <a:t>Aon. </a:t>
            </a:r>
            <a:endParaRPr lang="en-US" dirty="0"/>
          </a:p>
        </p:txBody>
      </p:sp>
      <p:sp>
        <p:nvSpPr>
          <p:cNvPr id="4" name="Slide Number Placeholder 3"/>
          <p:cNvSpPr>
            <a:spLocks noGrp="1"/>
          </p:cNvSpPr>
          <p:nvPr>
            <p:ph type="sldNum" sz="quarter" idx="12"/>
          </p:nvPr>
        </p:nvSpPr>
        <p:spPr/>
        <p:txBody>
          <a:bodyPr/>
          <a:lstStyle/>
          <a:p>
            <a:fld id="{67C704C9-261E-433C-ACE3-D5A550BF6323}" type="slidenum">
              <a:rPr lang="en-US" smtClean="0"/>
              <a:t>27</a:t>
            </a:fld>
            <a:endParaRPr lang="en-US"/>
          </a:p>
        </p:txBody>
      </p:sp>
    </p:spTree>
    <p:extLst>
      <p:ext uri="{BB962C8B-B14F-4D97-AF65-F5344CB8AC3E}">
        <p14:creationId xmlns:p14="http://schemas.microsoft.com/office/powerpoint/2010/main" val="80129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2513"/>
            <a:ext cx="8260672" cy="1039427"/>
          </a:xfrm>
        </p:spPr>
        <p:txBody>
          <a:bodyPr>
            <a:normAutofit/>
          </a:bodyPr>
          <a:lstStyle/>
          <a:p>
            <a:r>
              <a:rPr lang="en-US" sz="3600" b="1" cap="all" dirty="0" smtClean="0">
                <a:solidFill>
                  <a:schemeClr val="tx1"/>
                </a:solidFill>
                <a:effectLst>
                  <a:outerShdw blurRad="38100" dist="38100" dir="2700000" algn="tl">
                    <a:srgbClr val="000000">
                      <a:alpha val="43137"/>
                    </a:srgbClr>
                  </a:outerShdw>
                </a:effectLst>
                <a:latin typeface="GillSans" pitchFamily="34" charset="0"/>
              </a:rPr>
              <a:t>Your feedback is important!</a:t>
            </a:r>
            <a:endParaRPr lang="en-US" dirty="0">
              <a:solidFill>
                <a:schemeClr val="tx1"/>
              </a:solidFill>
            </a:endParaRPr>
          </a:p>
        </p:txBody>
      </p:sp>
      <p:sp>
        <p:nvSpPr>
          <p:cNvPr id="3" name="Content Placeholder 2"/>
          <p:cNvSpPr>
            <a:spLocks noGrp="1"/>
          </p:cNvSpPr>
          <p:nvPr>
            <p:ph idx="1"/>
          </p:nvPr>
        </p:nvSpPr>
        <p:spPr>
          <a:xfrm>
            <a:off x="457200" y="1647568"/>
            <a:ext cx="8229600" cy="5210432"/>
          </a:xfrm>
        </p:spPr>
        <p:txBody>
          <a:bodyPr>
            <a:normAutofit fontScale="62500" lnSpcReduction="20000"/>
          </a:bodyPr>
          <a:lstStyle/>
          <a:p>
            <a:pPr marL="114300" indent="0" algn="ctr">
              <a:buNone/>
            </a:pPr>
            <a:endParaRPr lang="en-US" b="1" cap="all" dirty="0" smtClean="0">
              <a:solidFill>
                <a:schemeClr val="tx1"/>
              </a:solidFill>
              <a:effectLst>
                <a:outerShdw blurRad="38100" dist="38100" dir="2700000" algn="tl">
                  <a:srgbClr val="000000">
                    <a:alpha val="43137"/>
                  </a:srgbClr>
                </a:outerShdw>
              </a:effectLst>
              <a:latin typeface="GillSans" pitchFamily="34" charset="0"/>
            </a:endParaRPr>
          </a:p>
          <a:p>
            <a:pPr marL="0" lvl="0" indent="0">
              <a:buNone/>
            </a:pPr>
            <a:r>
              <a:rPr lang="en-US" sz="5100" dirty="0" smtClean="0">
                <a:solidFill>
                  <a:schemeClr val="tx1"/>
                </a:solidFill>
                <a:latin typeface="Gill Sans MT" panose="020B0502020104020203" pitchFamily="34" charset="0"/>
              </a:rPr>
              <a:t>Session Evaluations can be completed:</a:t>
            </a:r>
            <a:endParaRPr lang="en-US" sz="5100" dirty="0">
              <a:solidFill>
                <a:schemeClr val="tx1"/>
              </a:solidFill>
              <a:latin typeface="Gill Sans MT" panose="020B0502020104020203" pitchFamily="34" charset="0"/>
            </a:endParaRPr>
          </a:p>
          <a:p>
            <a:pPr marL="0" lvl="0" indent="0">
              <a:buNone/>
            </a:pPr>
            <a:endParaRPr lang="en-US" sz="2900" dirty="0">
              <a:solidFill>
                <a:schemeClr val="tx1"/>
              </a:solidFill>
              <a:latin typeface="Gill Sans MT" panose="020B0502020104020203" pitchFamily="34" charset="0"/>
            </a:endParaRPr>
          </a:p>
          <a:p>
            <a:pPr marL="457200" lvl="0" indent="-457200"/>
            <a:r>
              <a:rPr lang="en-US" sz="5100" dirty="0" smtClean="0">
                <a:solidFill>
                  <a:schemeClr val="tx1"/>
                </a:solidFill>
                <a:latin typeface="Gill Sans MT" panose="020B0502020104020203" pitchFamily="34" charset="0"/>
              </a:rPr>
              <a:t>On the Safety 2015 App</a:t>
            </a:r>
          </a:p>
          <a:p>
            <a:pPr marL="457200" lvl="0" indent="-457200"/>
            <a:endParaRPr lang="en-US" sz="5100" dirty="0">
              <a:solidFill>
                <a:schemeClr val="tx1"/>
              </a:solidFill>
              <a:latin typeface="Gill Sans MT" panose="020B0502020104020203" pitchFamily="34" charset="0"/>
            </a:endParaRPr>
          </a:p>
          <a:p>
            <a:pPr marL="457200" lvl="0" indent="-457200"/>
            <a:r>
              <a:rPr lang="en-US" sz="5100" dirty="0" smtClean="0">
                <a:solidFill>
                  <a:schemeClr val="tx1"/>
                </a:solidFill>
                <a:latin typeface="Gill Sans MT" panose="020B0502020104020203" pitchFamily="34" charset="0"/>
              </a:rPr>
              <a:t>Using the link in the </a:t>
            </a:r>
            <a:r>
              <a:rPr lang="en-US" sz="5100" dirty="0">
                <a:solidFill>
                  <a:schemeClr val="tx1"/>
                </a:solidFill>
                <a:latin typeface="Gill Sans MT" panose="020B0502020104020203" pitchFamily="34" charset="0"/>
              </a:rPr>
              <a:t>email reminder </a:t>
            </a:r>
            <a:r>
              <a:rPr lang="en-US" sz="5100" dirty="0" smtClean="0">
                <a:solidFill>
                  <a:schemeClr val="tx1"/>
                </a:solidFill>
                <a:latin typeface="Gill Sans MT" panose="020B0502020104020203" pitchFamily="34" charset="0"/>
              </a:rPr>
              <a:t>you will receive at the end of each day</a:t>
            </a:r>
          </a:p>
          <a:p>
            <a:pPr marL="0" lvl="0" indent="0">
              <a:buNone/>
            </a:pPr>
            <a:endParaRPr lang="en-US" sz="5100" dirty="0">
              <a:solidFill>
                <a:schemeClr val="tx1"/>
              </a:solidFill>
              <a:latin typeface="Gill Sans MT" panose="020B0502020104020203" pitchFamily="34" charset="0"/>
            </a:endParaRPr>
          </a:p>
          <a:p>
            <a:pPr marL="457200" lvl="0" indent="-457200"/>
            <a:r>
              <a:rPr lang="en-US" sz="5100" dirty="0" smtClean="0">
                <a:solidFill>
                  <a:schemeClr val="tx1"/>
                </a:solidFill>
                <a:latin typeface="Gill Sans MT" panose="020B0502020104020203" pitchFamily="34" charset="0"/>
              </a:rPr>
              <a:t>On the web version of the Safety 2015 App accessible at ASSE </a:t>
            </a:r>
            <a:r>
              <a:rPr lang="en-US" sz="5100" dirty="0">
                <a:solidFill>
                  <a:schemeClr val="tx1"/>
                </a:solidFill>
                <a:latin typeface="Gill Sans MT" panose="020B0502020104020203" pitchFamily="34" charset="0"/>
              </a:rPr>
              <a:t>Cyber </a:t>
            </a:r>
            <a:r>
              <a:rPr lang="en-US" sz="5100" dirty="0" smtClean="0">
                <a:solidFill>
                  <a:schemeClr val="tx1"/>
                </a:solidFill>
                <a:latin typeface="Gill Sans MT" panose="020B0502020104020203" pitchFamily="34" charset="0"/>
              </a:rPr>
              <a:t>Centers</a:t>
            </a:r>
            <a:endParaRPr lang="en-US" sz="5100" dirty="0">
              <a:solidFill>
                <a:schemeClr val="tx1"/>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67C704C9-261E-433C-ACE3-D5A550BF6323}" type="slidenum">
              <a:rPr lang="en-US" smtClean="0"/>
              <a:t>28</a:t>
            </a:fld>
            <a:endParaRPr lang="en-US"/>
          </a:p>
        </p:txBody>
      </p:sp>
    </p:spTree>
    <p:extLst>
      <p:ext uri="{BB962C8B-B14F-4D97-AF65-F5344CB8AC3E}">
        <p14:creationId xmlns:p14="http://schemas.microsoft.com/office/powerpoint/2010/main" val="186543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Topic?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Seeing frustrated safety professionals with competing agendas</a:t>
            </a:r>
          </a:p>
          <a:p>
            <a:pPr lvl="1"/>
            <a:r>
              <a:rPr lang="en-US" dirty="0" smtClean="0"/>
              <a:t>Save lives</a:t>
            </a:r>
          </a:p>
          <a:p>
            <a:pPr lvl="1"/>
            <a:r>
              <a:rPr lang="en-US" dirty="0" smtClean="0"/>
              <a:t>Minimal budgets</a:t>
            </a:r>
          </a:p>
          <a:p>
            <a:pPr lvl="1"/>
            <a:r>
              <a:rPr lang="en-US" dirty="0" smtClean="0"/>
              <a:t>Corporate directive to have “zero injuries”</a:t>
            </a:r>
          </a:p>
          <a:p>
            <a:pPr lvl="1"/>
            <a:r>
              <a:rPr lang="en-US" dirty="0" smtClean="0"/>
              <a:t>Keep job</a:t>
            </a:r>
          </a:p>
          <a:p>
            <a:r>
              <a:rPr lang="en-US" dirty="0" smtClean="0"/>
              <a:t>In a literal sense is it possible to have “zero injuries”?</a:t>
            </a:r>
          </a:p>
          <a:p>
            <a:r>
              <a:rPr lang="en-US" dirty="0" smtClean="0"/>
              <a:t>How do employees and safety professionals address workplace injury occurrence with “zero injury” goals?</a:t>
            </a:r>
          </a:p>
          <a:p>
            <a:r>
              <a:rPr lang="en-US" dirty="0" smtClean="0"/>
              <a:t>How do you implement something like a “zero injury” initiative</a:t>
            </a:r>
          </a:p>
          <a:p>
            <a:r>
              <a:rPr lang="en-US" dirty="0" smtClean="0"/>
              <a:t>Assembled distinguished panel before you</a:t>
            </a:r>
          </a:p>
        </p:txBody>
      </p:sp>
    </p:spTree>
    <p:extLst>
      <p:ext uri="{BB962C8B-B14F-4D97-AF65-F5344CB8AC3E}">
        <p14:creationId xmlns:p14="http://schemas.microsoft.com/office/powerpoint/2010/main" val="354195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Start with People</a:t>
            </a:r>
            <a:endParaRPr lang="en-US" dirty="0"/>
          </a:p>
        </p:txBody>
      </p:sp>
      <p:sp>
        <p:nvSpPr>
          <p:cNvPr id="8" name="Text Placeholder 7"/>
          <p:cNvSpPr>
            <a:spLocks noGrp="1"/>
          </p:cNvSpPr>
          <p:nvPr>
            <p:ph idx="1"/>
          </p:nvPr>
        </p:nvSpPr>
        <p:spPr/>
        <p:txBody>
          <a:bodyPr>
            <a:normAutofit/>
          </a:bodyPr>
          <a:lstStyle/>
          <a:p>
            <a:r>
              <a:rPr lang="en-US" dirty="0" smtClean="0"/>
              <a:t>Can deal with facts easier than emotions</a:t>
            </a:r>
          </a:p>
          <a:p>
            <a:pPr lvl="1"/>
            <a:r>
              <a:rPr lang="en-US" dirty="0" smtClean="0"/>
              <a:t>Facts – rules, deadlines, etc.</a:t>
            </a:r>
          </a:p>
          <a:p>
            <a:pPr lvl="1"/>
            <a:r>
              <a:rPr lang="en-US" dirty="0" smtClean="0"/>
              <a:t>Emotions – relationships, beliefs, etc.</a:t>
            </a:r>
          </a:p>
          <a:p>
            <a:r>
              <a:rPr lang="en-US" dirty="0" smtClean="0"/>
              <a:t>Skeptical </a:t>
            </a:r>
            <a:r>
              <a:rPr lang="en-US" dirty="0"/>
              <a:t>when words and actions don’t align</a:t>
            </a:r>
          </a:p>
          <a:p>
            <a:pPr lvl="1"/>
            <a:r>
              <a:rPr lang="en-US" dirty="0"/>
              <a:t>Personal – telling your teen driver not to speed, yet you do</a:t>
            </a:r>
          </a:p>
          <a:p>
            <a:pPr lvl="1"/>
            <a:r>
              <a:rPr lang="en-US" dirty="0"/>
              <a:t>Corporate level – safety is #1 priority yet hole in parking lot </a:t>
            </a:r>
            <a:r>
              <a:rPr lang="en-US" dirty="0" smtClean="0"/>
              <a:t>remains</a:t>
            </a:r>
          </a:p>
          <a:p>
            <a:r>
              <a:rPr lang="en-US" dirty="0" smtClean="0"/>
              <a:t>Operational initiatives</a:t>
            </a:r>
            <a:endParaRPr lang="en-US" dirty="0"/>
          </a:p>
          <a:p>
            <a:pPr lvl="1"/>
            <a:r>
              <a:rPr lang="en-US" dirty="0" smtClean="0"/>
              <a:t>Goals alignment</a:t>
            </a:r>
          </a:p>
          <a:p>
            <a:r>
              <a:rPr lang="en-US" dirty="0" smtClean="0"/>
              <a:t>Closing the gap to align words, actions and goals</a:t>
            </a:r>
          </a:p>
          <a:p>
            <a:pPr lvl="1"/>
            <a:r>
              <a:rPr lang="en-US" dirty="0" smtClean="0"/>
              <a:t>Use all tools, techniques and available knowledge</a:t>
            </a:r>
          </a:p>
        </p:txBody>
      </p:sp>
    </p:spTree>
    <p:extLst>
      <p:ext uri="{BB962C8B-B14F-4D97-AF65-F5344CB8AC3E}">
        <p14:creationId xmlns:p14="http://schemas.microsoft.com/office/powerpoint/2010/main" val="156498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8" name="Content Placeholder 7"/>
          <p:cNvSpPr>
            <a:spLocks noGrp="1"/>
          </p:cNvSpPr>
          <p:nvPr>
            <p:ph sz="half" idx="1"/>
          </p:nvPr>
        </p:nvSpPr>
        <p:spPr/>
        <p:txBody>
          <a:bodyPr/>
          <a:lstStyle/>
          <a:p>
            <a:r>
              <a:rPr lang="en-US" dirty="0" smtClean="0"/>
              <a:t>Measure progress</a:t>
            </a:r>
          </a:p>
          <a:p>
            <a:r>
              <a:rPr lang="en-US" dirty="0" smtClean="0"/>
              <a:t>Calibrate along the way</a:t>
            </a:r>
          </a:p>
          <a:p>
            <a:pPr lvl="1"/>
            <a:r>
              <a:rPr lang="en-US" dirty="0" smtClean="0"/>
              <a:t>Resources</a:t>
            </a:r>
          </a:p>
          <a:p>
            <a:pPr lvl="1"/>
            <a:r>
              <a:rPr lang="en-US" dirty="0" smtClean="0"/>
              <a:t>Game plan</a:t>
            </a:r>
          </a:p>
          <a:p>
            <a:endParaRPr lang="en-US" dirty="0" smtClean="0"/>
          </a:p>
        </p:txBody>
      </p:sp>
      <p:sp>
        <p:nvSpPr>
          <p:cNvPr id="9" name="Content Placeholder 8"/>
          <p:cNvSpPr>
            <a:spLocks noGrp="1"/>
          </p:cNvSpPr>
          <p:nvPr>
            <p:ph sz="half" idx="2"/>
          </p:nvPr>
        </p:nvSpPr>
        <p:spPr/>
        <p:txBody>
          <a:bodyPr/>
          <a:lstStyle/>
          <a:p>
            <a:r>
              <a:rPr lang="en-US" dirty="0" smtClean="0"/>
              <a:t>Too many goals for business objective</a:t>
            </a:r>
          </a:p>
          <a:p>
            <a:r>
              <a:rPr lang="en-US" dirty="0" smtClean="0"/>
              <a:t>Gaps in measurement</a:t>
            </a:r>
          </a:p>
          <a:p>
            <a:r>
              <a:rPr lang="en-US" dirty="0" smtClean="0"/>
              <a:t>Lack of coordinated effort</a:t>
            </a:r>
          </a:p>
          <a:p>
            <a:r>
              <a:rPr lang="en-US" dirty="0" smtClean="0"/>
              <a:t>Timeline mismatch</a:t>
            </a:r>
          </a:p>
          <a:p>
            <a:r>
              <a:rPr lang="en-US" dirty="0" smtClean="0"/>
              <a:t>Redundant, overlapping work</a:t>
            </a:r>
            <a:endParaRPr lang="en-US" dirty="0"/>
          </a:p>
        </p:txBody>
      </p:sp>
    </p:spTree>
    <p:extLst>
      <p:ext uri="{BB962C8B-B14F-4D97-AF65-F5344CB8AC3E}">
        <p14:creationId xmlns:p14="http://schemas.microsoft.com/office/powerpoint/2010/main" val="193416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Focus Techniques</a:t>
            </a:r>
            <a:endParaRPr lang="en-US" dirty="0"/>
          </a:p>
        </p:txBody>
      </p:sp>
      <p:sp>
        <p:nvSpPr>
          <p:cNvPr id="3" name="Content Placeholder 2"/>
          <p:cNvSpPr>
            <a:spLocks noGrp="1"/>
          </p:cNvSpPr>
          <p:nvPr>
            <p:ph sz="half" idx="1"/>
          </p:nvPr>
        </p:nvSpPr>
        <p:spPr/>
        <p:txBody>
          <a:bodyPr/>
          <a:lstStyle/>
          <a:p>
            <a:pPr marL="114300" indent="0">
              <a:buNone/>
            </a:pPr>
            <a:r>
              <a:rPr lang="en-US" dirty="0" smtClean="0"/>
              <a:t>LOVE</a:t>
            </a:r>
          </a:p>
          <a:p>
            <a:r>
              <a:rPr lang="en-US" dirty="0" smtClean="0"/>
              <a:t>L = listen</a:t>
            </a:r>
          </a:p>
          <a:p>
            <a:r>
              <a:rPr lang="en-US" dirty="0" smtClean="0"/>
              <a:t>O = overlook</a:t>
            </a:r>
          </a:p>
          <a:p>
            <a:r>
              <a:rPr lang="en-US" dirty="0" smtClean="0"/>
              <a:t>V = voice approval</a:t>
            </a:r>
          </a:p>
          <a:p>
            <a:r>
              <a:rPr lang="en-US" dirty="0" smtClean="0"/>
              <a:t>E = evolve</a:t>
            </a:r>
          </a:p>
          <a:p>
            <a:pPr lvl="1"/>
            <a:r>
              <a:rPr lang="en-US" dirty="0"/>
              <a:t>E</a:t>
            </a:r>
            <a:r>
              <a:rPr lang="en-US" dirty="0" smtClean="0"/>
              <a:t>ngage</a:t>
            </a:r>
            <a:endParaRPr lang="en-US" dirty="0"/>
          </a:p>
        </p:txBody>
      </p:sp>
      <p:sp>
        <p:nvSpPr>
          <p:cNvPr id="4" name="Content Placeholder 3"/>
          <p:cNvSpPr>
            <a:spLocks noGrp="1"/>
          </p:cNvSpPr>
          <p:nvPr>
            <p:ph sz="half" idx="2"/>
          </p:nvPr>
        </p:nvSpPr>
        <p:spPr/>
        <p:txBody>
          <a:bodyPr/>
          <a:lstStyle/>
          <a:p>
            <a:pPr marL="114300" indent="0">
              <a:buNone/>
            </a:pPr>
            <a:r>
              <a:rPr lang="en-US" dirty="0" smtClean="0"/>
              <a:t>SCARF</a:t>
            </a:r>
          </a:p>
          <a:p>
            <a:r>
              <a:rPr lang="en-US" dirty="0" smtClean="0"/>
              <a:t>S = status</a:t>
            </a:r>
          </a:p>
          <a:p>
            <a:r>
              <a:rPr lang="en-US" dirty="0" smtClean="0"/>
              <a:t>C = certainty</a:t>
            </a:r>
          </a:p>
          <a:p>
            <a:r>
              <a:rPr lang="en-US" dirty="0" smtClean="0"/>
              <a:t>A = autonomy</a:t>
            </a:r>
          </a:p>
          <a:p>
            <a:r>
              <a:rPr lang="en-US" dirty="0" smtClean="0"/>
              <a:t>R = relatedness</a:t>
            </a:r>
          </a:p>
          <a:p>
            <a:r>
              <a:rPr lang="en-US" dirty="0" smtClean="0"/>
              <a:t>F = fairness</a:t>
            </a:r>
            <a:endParaRPr lang="en-US" dirty="0"/>
          </a:p>
        </p:txBody>
      </p:sp>
    </p:spTree>
    <p:extLst>
      <p:ext uri="{BB962C8B-B14F-4D97-AF65-F5344CB8AC3E}">
        <p14:creationId xmlns:p14="http://schemas.microsoft.com/office/powerpoint/2010/main" val="88472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body" idx="1"/>
          </p:nvPr>
        </p:nvSpPr>
        <p:spPr/>
        <p:txBody>
          <a:bodyPr>
            <a:normAutofit fontScale="97500"/>
          </a:bodyPr>
          <a:lstStyle/>
          <a:p>
            <a:r>
              <a:rPr lang="en-US" dirty="0" smtClean="0"/>
              <a:t>Elbert Sorrell</a:t>
            </a:r>
            <a:endParaRPr lang="en-US" dirty="0"/>
          </a:p>
        </p:txBody>
      </p:sp>
      <p:sp>
        <p:nvSpPr>
          <p:cNvPr id="13" name="Title 1"/>
          <p:cNvSpPr>
            <a:spLocks noGrp="1"/>
          </p:cNvSpPr>
          <p:nvPr>
            <p:ph type="title"/>
          </p:nvPr>
        </p:nvSpPr>
        <p:spPr/>
        <p:txBody>
          <a:bodyPr>
            <a:noAutofit/>
          </a:bodyPr>
          <a:lstStyle/>
          <a:p>
            <a:r>
              <a:rPr lang="en-US" sz="2800" dirty="0" smtClean="0"/>
              <a:t>Zero Injury Debate</a:t>
            </a:r>
            <a:endParaRPr lang="en-US" sz="2800" dirty="0"/>
          </a:p>
        </p:txBody>
      </p:sp>
    </p:spTree>
    <p:extLst>
      <p:ext uri="{BB962C8B-B14F-4D97-AF65-F5344CB8AC3E}">
        <p14:creationId xmlns:p14="http://schemas.microsoft.com/office/powerpoint/2010/main" val="161247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Zero Injury Debate</a:t>
            </a:r>
            <a:endParaRPr lang="en-US" dirty="0"/>
          </a:p>
        </p:txBody>
      </p:sp>
      <p:sp>
        <p:nvSpPr>
          <p:cNvPr id="7" name="Content Placeholder 6"/>
          <p:cNvSpPr>
            <a:spLocks noGrp="1"/>
          </p:cNvSpPr>
          <p:nvPr>
            <p:ph idx="1"/>
          </p:nvPr>
        </p:nvSpPr>
        <p:spPr/>
        <p:txBody>
          <a:bodyPr/>
          <a:lstStyle/>
          <a:p>
            <a:r>
              <a:rPr lang="en-US" dirty="0" smtClean="0"/>
              <a:t>Zero Injury philosophy</a:t>
            </a:r>
          </a:p>
          <a:p>
            <a:pPr lvl="1"/>
            <a:r>
              <a:rPr lang="en-US" dirty="0" smtClean="0"/>
              <a:t>Promote workplace safety initiatives</a:t>
            </a:r>
          </a:p>
          <a:p>
            <a:pPr marL="114300" indent="0">
              <a:buNone/>
            </a:pPr>
            <a:endParaRPr lang="en-US" dirty="0" smtClean="0"/>
          </a:p>
          <a:p>
            <a:r>
              <a:rPr lang="en-US" dirty="0"/>
              <a:t>C</a:t>
            </a:r>
            <a:r>
              <a:rPr lang="en-US" dirty="0" smtClean="0"/>
              <a:t>oncept presents a lively debate amongst safety professionals</a:t>
            </a:r>
          </a:p>
          <a:p>
            <a:pPr marL="114300" indent="0">
              <a:buNone/>
            </a:pPr>
            <a:endParaRPr lang="en-US" dirty="0" smtClean="0"/>
          </a:p>
          <a:p>
            <a:r>
              <a:rPr lang="en-US" dirty="0" smtClean="0"/>
              <a:t>Proponents of the initiative present a legitimate argument to support this philosophy.</a:t>
            </a:r>
          </a:p>
          <a:p>
            <a:pPr marL="114300" indent="0">
              <a:buNone/>
            </a:pPr>
            <a:endParaRPr lang="en-US" dirty="0" smtClean="0"/>
          </a:p>
          <a:p>
            <a:r>
              <a:rPr lang="en-US" dirty="0" smtClean="0"/>
              <a:t>Others argue obtaining a zero injury goal is …. Zero!</a:t>
            </a:r>
            <a:endParaRPr lang="en-US" dirty="0"/>
          </a:p>
        </p:txBody>
      </p:sp>
    </p:spTree>
    <p:extLst>
      <p:ext uri="{BB962C8B-B14F-4D97-AF65-F5344CB8AC3E}">
        <p14:creationId xmlns:p14="http://schemas.microsoft.com/office/powerpoint/2010/main" val="943857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Zero Injury and Statistical Probability</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Probability defined</a:t>
            </a:r>
          </a:p>
          <a:p>
            <a:pPr lvl="1"/>
            <a:r>
              <a:rPr lang="en-US" dirty="0" smtClean="0"/>
              <a:t>Extent to which something is probable</a:t>
            </a:r>
          </a:p>
          <a:p>
            <a:pPr lvl="1"/>
            <a:r>
              <a:rPr lang="en-US" dirty="0" smtClean="0"/>
              <a:t>Likelihood of an event</a:t>
            </a:r>
          </a:p>
          <a:p>
            <a:endParaRPr lang="en-US" dirty="0" smtClean="0"/>
          </a:p>
          <a:p>
            <a:r>
              <a:rPr lang="en-US" dirty="0" smtClean="0"/>
              <a:t>Probability is a statistical method</a:t>
            </a:r>
          </a:p>
          <a:p>
            <a:pPr lvl="1"/>
            <a:r>
              <a:rPr lang="en-US" dirty="0" smtClean="0"/>
              <a:t>Statistical methods can be used to quantify process improvements</a:t>
            </a:r>
          </a:p>
          <a:p>
            <a:endParaRPr lang="en-US" dirty="0" smtClean="0"/>
          </a:p>
          <a:p>
            <a:r>
              <a:rPr lang="en-US" dirty="0" smtClean="0"/>
              <a:t>To accomplish </a:t>
            </a:r>
            <a:r>
              <a:rPr lang="en-US" dirty="0" smtClean="0">
                <a:solidFill>
                  <a:schemeClr val="tx1"/>
                </a:solidFill>
              </a:rPr>
              <a:t>this</a:t>
            </a:r>
            <a:r>
              <a:rPr lang="en-US" dirty="0" smtClean="0"/>
              <a:t> we must be able to model events using mathematical formulas</a:t>
            </a:r>
          </a:p>
          <a:p>
            <a:endParaRPr lang="en-US" dirty="0" smtClean="0"/>
          </a:p>
          <a:p>
            <a:r>
              <a:rPr lang="en-US" dirty="0" smtClean="0"/>
              <a:t>Statistical method that can be use to gauge process improvement is Poisson Probability</a:t>
            </a:r>
          </a:p>
          <a:p>
            <a:endParaRPr lang="en-US" dirty="0"/>
          </a:p>
        </p:txBody>
      </p:sp>
    </p:spTree>
    <p:extLst>
      <p:ext uri="{BB962C8B-B14F-4D97-AF65-F5344CB8AC3E}">
        <p14:creationId xmlns:p14="http://schemas.microsoft.com/office/powerpoint/2010/main" val="2009857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36">
      <a:dk1>
        <a:sysClr val="windowText" lastClr="000000"/>
      </a:dk1>
      <a:lt1>
        <a:sysClr val="window" lastClr="FFFFFF"/>
      </a:lt1>
      <a:dk2>
        <a:srgbClr val="351711"/>
      </a:dk2>
      <a:lt2>
        <a:srgbClr val="ECEDD1"/>
      </a:lt2>
      <a:accent1>
        <a:srgbClr val="FB9047"/>
      </a:accent1>
      <a:accent2>
        <a:srgbClr val="FBAE47"/>
      </a:accent2>
      <a:accent3>
        <a:srgbClr val="D9442D"/>
      </a:accent3>
      <a:accent4>
        <a:srgbClr val="848058"/>
      </a:accent4>
      <a:accent5>
        <a:srgbClr val="E8B54D"/>
      </a:accent5>
      <a:accent6>
        <a:srgbClr val="786C71"/>
      </a:accent6>
      <a:hlink>
        <a:srgbClr val="028D71"/>
      </a:hlink>
      <a:folHlink>
        <a:srgbClr val="026B6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485</TotalTime>
  <Words>1795</Words>
  <Application>Microsoft Office PowerPoint</Application>
  <PresentationFormat>On-screen Show (4:3)</PresentationFormat>
  <Paragraphs>347</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Apothecary</vt:lpstr>
      <vt:lpstr>Zero Injury State – Does It Matter?</vt:lpstr>
      <vt:lpstr>Talking Points</vt:lpstr>
      <vt:lpstr>Why the Topic?</vt:lpstr>
      <vt:lpstr>Let’s Start with People</vt:lpstr>
      <vt:lpstr>Goals</vt:lpstr>
      <vt:lpstr>People Focus Techniques</vt:lpstr>
      <vt:lpstr>Zero Injury Debate</vt:lpstr>
      <vt:lpstr>Zero Injury Debate</vt:lpstr>
      <vt:lpstr>Zero Injury and Statistical Probability</vt:lpstr>
      <vt:lpstr>Statistical Probability – Poisson Probability</vt:lpstr>
      <vt:lpstr>Poisson Probability - Applied to Safety</vt:lpstr>
      <vt:lpstr>Zero Harm</vt:lpstr>
      <vt:lpstr>Cardno Inc.</vt:lpstr>
      <vt:lpstr>Zero Harm Timeline</vt:lpstr>
      <vt:lpstr>2012  State</vt:lpstr>
      <vt:lpstr>Leading Actions</vt:lpstr>
      <vt:lpstr>Were We Successful?</vt:lpstr>
      <vt:lpstr>Cardno Recap</vt:lpstr>
      <vt:lpstr>Is Zero Possible?   One company’s problems with going down this path…and some ways out</vt:lpstr>
      <vt:lpstr>Risks of “Injury-Free”</vt:lpstr>
      <vt:lpstr>Tying the TRIR to Performance Metrics</vt:lpstr>
      <vt:lpstr>Move from “Zero” Emphasis to Systems Focus</vt:lpstr>
      <vt:lpstr>Focus on rewarding mature systems and not absolute zero…</vt:lpstr>
      <vt:lpstr>Bottom Line</vt:lpstr>
      <vt:lpstr>For Copies of the Presentation Visit: www.aon.com/2015ASSEpresentations</vt:lpstr>
      <vt:lpstr>Disclaimer</vt:lpstr>
      <vt:lpstr>Copyright</vt:lpstr>
      <vt:lpstr>Your feedback is important!</vt:lpstr>
    </vt:vector>
  </TitlesOfParts>
  <Company>American Society of Safety Engineers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Johnson</dc:creator>
  <cp:lastModifiedBy>Rene Hilgemann</cp:lastModifiedBy>
  <cp:revision>53</cp:revision>
  <dcterms:created xsi:type="dcterms:W3CDTF">2014-09-05T14:15:24Z</dcterms:created>
  <dcterms:modified xsi:type="dcterms:W3CDTF">2015-06-10T14:50:54Z</dcterms:modified>
</cp:coreProperties>
</file>