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77" r:id="rId4"/>
  </p:sldMasterIdLst>
  <p:notesMasterIdLst>
    <p:notesMasterId r:id="rId22"/>
  </p:notesMasterIdLst>
  <p:handoutMasterIdLst>
    <p:handoutMasterId r:id="rId23"/>
  </p:handoutMasterIdLst>
  <p:sldIdLst>
    <p:sldId id="301" r:id="rId5"/>
    <p:sldId id="317" r:id="rId6"/>
    <p:sldId id="282" r:id="rId7"/>
    <p:sldId id="328" r:id="rId8"/>
    <p:sldId id="319" r:id="rId9"/>
    <p:sldId id="321" r:id="rId10"/>
    <p:sldId id="322" r:id="rId11"/>
    <p:sldId id="332" r:id="rId12"/>
    <p:sldId id="331" r:id="rId13"/>
    <p:sldId id="333" r:id="rId14"/>
    <p:sldId id="323" r:id="rId15"/>
    <p:sldId id="324" r:id="rId16"/>
    <p:sldId id="339" r:id="rId17"/>
    <p:sldId id="340" r:id="rId18"/>
    <p:sldId id="341" r:id="rId19"/>
    <p:sldId id="297" r:id="rId20"/>
    <p:sldId id="316" r:id="rId21"/>
  </p:sldIdLst>
  <p:sldSz cx="9144000" cy="5143500" type="screen16x9"/>
  <p:notesSz cx="6858000" cy="9144000"/>
  <p:custDataLst>
    <p:tags r:id="rId24"/>
  </p:custDataLst>
  <p:defaultTextStyle>
    <a:defPPr>
      <a:defRPr lang="en-US"/>
    </a:defPPr>
    <a:lvl1pPr algn="l" rtl="0" eaLnBrk="0" fontAlgn="base" hangingPunct="0">
      <a:spcBef>
        <a:spcPct val="0"/>
      </a:spcBef>
      <a:spcAft>
        <a:spcPct val="0"/>
      </a:spcAft>
      <a:defRPr sz="2400" kern="1200">
        <a:solidFill>
          <a:schemeClr val="tx1"/>
        </a:solidFill>
        <a:latin typeface="Arial" charset="0"/>
        <a:ea typeface="ＭＳ Ｐゴシック" pitchFamily="108" charset="-128"/>
        <a:cs typeface="+mn-cs"/>
      </a:defRPr>
    </a:lvl1pPr>
    <a:lvl2pPr marL="457200" algn="l" rtl="0" eaLnBrk="0" fontAlgn="base" hangingPunct="0">
      <a:spcBef>
        <a:spcPct val="0"/>
      </a:spcBef>
      <a:spcAft>
        <a:spcPct val="0"/>
      </a:spcAft>
      <a:defRPr sz="2400" kern="1200">
        <a:solidFill>
          <a:schemeClr val="tx1"/>
        </a:solidFill>
        <a:latin typeface="Arial" charset="0"/>
        <a:ea typeface="ＭＳ Ｐゴシック" pitchFamily="108" charset="-128"/>
        <a:cs typeface="+mn-cs"/>
      </a:defRPr>
    </a:lvl2pPr>
    <a:lvl3pPr marL="914400" algn="l" rtl="0" eaLnBrk="0" fontAlgn="base" hangingPunct="0">
      <a:spcBef>
        <a:spcPct val="0"/>
      </a:spcBef>
      <a:spcAft>
        <a:spcPct val="0"/>
      </a:spcAft>
      <a:defRPr sz="2400" kern="1200">
        <a:solidFill>
          <a:schemeClr val="tx1"/>
        </a:solidFill>
        <a:latin typeface="Arial" charset="0"/>
        <a:ea typeface="ＭＳ Ｐゴシック" pitchFamily="108" charset="-128"/>
        <a:cs typeface="+mn-cs"/>
      </a:defRPr>
    </a:lvl3pPr>
    <a:lvl4pPr marL="1371600" algn="l" rtl="0" eaLnBrk="0" fontAlgn="base" hangingPunct="0">
      <a:spcBef>
        <a:spcPct val="0"/>
      </a:spcBef>
      <a:spcAft>
        <a:spcPct val="0"/>
      </a:spcAft>
      <a:defRPr sz="2400" kern="1200">
        <a:solidFill>
          <a:schemeClr val="tx1"/>
        </a:solidFill>
        <a:latin typeface="Arial" charset="0"/>
        <a:ea typeface="ＭＳ Ｐゴシック" pitchFamily="108" charset="-128"/>
        <a:cs typeface="+mn-cs"/>
      </a:defRPr>
    </a:lvl4pPr>
    <a:lvl5pPr marL="1828800" algn="l" rtl="0" eaLnBrk="0" fontAlgn="base" hangingPunct="0">
      <a:spcBef>
        <a:spcPct val="0"/>
      </a:spcBef>
      <a:spcAft>
        <a:spcPct val="0"/>
      </a:spcAft>
      <a:defRPr sz="2400" kern="1200">
        <a:solidFill>
          <a:schemeClr val="tx1"/>
        </a:solidFill>
        <a:latin typeface="Arial" charset="0"/>
        <a:ea typeface="ＭＳ Ｐゴシック" pitchFamily="108" charset="-128"/>
        <a:cs typeface="+mn-cs"/>
      </a:defRPr>
    </a:lvl5pPr>
    <a:lvl6pPr marL="2286000" algn="l" defTabSz="914400" rtl="0" eaLnBrk="1" latinLnBrk="0" hangingPunct="1">
      <a:defRPr sz="2400" kern="1200">
        <a:solidFill>
          <a:schemeClr val="tx1"/>
        </a:solidFill>
        <a:latin typeface="Arial" charset="0"/>
        <a:ea typeface="ＭＳ Ｐゴシック" pitchFamily="108" charset="-128"/>
        <a:cs typeface="+mn-cs"/>
      </a:defRPr>
    </a:lvl6pPr>
    <a:lvl7pPr marL="2743200" algn="l" defTabSz="914400" rtl="0" eaLnBrk="1" latinLnBrk="0" hangingPunct="1">
      <a:defRPr sz="2400" kern="1200">
        <a:solidFill>
          <a:schemeClr val="tx1"/>
        </a:solidFill>
        <a:latin typeface="Arial" charset="0"/>
        <a:ea typeface="ＭＳ Ｐゴシック" pitchFamily="108" charset="-128"/>
        <a:cs typeface="+mn-cs"/>
      </a:defRPr>
    </a:lvl7pPr>
    <a:lvl8pPr marL="3200400" algn="l" defTabSz="914400" rtl="0" eaLnBrk="1" latinLnBrk="0" hangingPunct="1">
      <a:defRPr sz="2400" kern="1200">
        <a:solidFill>
          <a:schemeClr val="tx1"/>
        </a:solidFill>
        <a:latin typeface="Arial" charset="0"/>
        <a:ea typeface="ＭＳ Ｐゴシック" pitchFamily="108" charset="-128"/>
        <a:cs typeface="+mn-cs"/>
      </a:defRPr>
    </a:lvl8pPr>
    <a:lvl9pPr marL="3657600" algn="l" defTabSz="914400" rtl="0" eaLnBrk="1" latinLnBrk="0" hangingPunct="1">
      <a:defRPr sz="2400" kern="1200">
        <a:solidFill>
          <a:schemeClr val="tx1"/>
        </a:solidFill>
        <a:latin typeface="Arial" charset="0"/>
        <a:ea typeface="ＭＳ Ｐゴシック" pitchFamily="108" charset="-128"/>
        <a:cs typeface="+mn-cs"/>
      </a:defRPr>
    </a:lvl9pPr>
  </p:defaultTextStyle>
  <p:extLst>
    <p:ext uri="{EFAFB233-063F-42B5-8137-9DF3F51BA10A}">
      <p15:sldGuideLst xmlns:p15="http://schemas.microsoft.com/office/powerpoint/2012/main">
        <p15:guide id="1" orient="horz" pos="1619">
          <p15:clr>
            <a:srgbClr val="A4A3A4"/>
          </p15:clr>
        </p15:guide>
        <p15:guide id="2" orient="horz" pos="3132">
          <p15:clr>
            <a:srgbClr val="A4A3A4"/>
          </p15:clr>
        </p15:guide>
        <p15:guide id="3" orient="horz" pos="218">
          <p15:clr>
            <a:srgbClr val="A4A3A4"/>
          </p15:clr>
        </p15:guide>
        <p15:guide id="4" orient="horz" pos="432">
          <p15:clr>
            <a:srgbClr val="A4A3A4"/>
          </p15:clr>
        </p15:guide>
        <p15:guide id="5" orient="horz" pos="541">
          <p15:clr>
            <a:srgbClr val="A4A3A4"/>
          </p15:clr>
        </p15:guide>
        <p15:guide id="6" orient="horz" pos="648">
          <p15:clr>
            <a:srgbClr val="A4A3A4"/>
          </p15:clr>
        </p15:guide>
        <p15:guide id="7" orient="horz" pos="1187">
          <p15:clr>
            <a:srgbClr val="A4A3A4"/>
          </p15:clr>
        </p15:guide>
        <p15:guide id="8" orient="horz" pos="865">
          <p15:clr>
            <a:srgbClr val="A4A3A4"/>
          </p15:clr>
        </p15:guide>
        <p15:guide id="9" orient="horz" pos="2869">
          <p15:clr>
            <a:srgbClr val="A4A3A4"/>
          </p15:clr>
        </p15:guide>
        <p15:guide id="10" pos="2880">
          <p15:clr>
            <a:srgbClr val="A4A3A4"/>
          </p15:clr>
        </p15:guide>
        <p15:guide id="11" pos="5529">
          <p15:clr>
            <a:srgbClr val="A4A3A4"/>
          </p15:clr>
        </p15:guide>
        <p15:guide id="12" pos="231">
          <p15:clr>
            <a:srgbClr val="A4A3A4"/>
          </p15:clr>
        </p15:guide>
        <p15:guide id="13" pos="4608">
          <p15:clr>
            <a:srgbClr val="A4A3A4"/>
          </p15:clr>
        </p15:guide>
        <p15:guide id="14" orient="horz" pos="2773">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olly Berdinner" initials="PB"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585BA"/>
    <a:srgbClr val="814F9B"/>
    <a:srgbClr val="BCBDC0"/>
    <a:srgbClr val="939598"/>
    <a:srgbClr val="6D6E71"/>
    <a:srgbClr val="58585A"/>
    <a:srgbClr val="645D3C"/>
    <a:srgbClr val="BFDE9F"/>
    <a:srgbClr val="9CCE6A"/>
    <a:srgbClr val="8396C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7684297-6F8F-424A-8106-E17E0A36C53A}" v="2" dt="2020-06-30T11:37:51.301"/>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74" autoAdjust="0"/>
    <p:restoredTop sz="86259" autoAdjust="0"/>
  </p:normalViewPr>
  <p:slideViewPr>
    <p:cSldViewPr showGuides="1">
      <p:cViewPr varScale="1">
        <p:scale>
          <a:sx n="99" d="100"/>
          <a:sy n="99" d="100"/>
        </p:scale>
        <p:origin x="994" y="77"/>
      </p:cViewPr>
      <p:guideLst>
        <p:guide orient="horz" pos="1619"/>
        <p:guide orient="horz" pos="3132"/>
        <p:guide orient="horz" pos="218"/>
        <p:guide orient="horz" pos="432"/>
        <p:guide orient="horz" pos="541"/>
        <p:guide orient="horz" pos="648"/>
        <p:guide orient="horz" pos="1187"/>
        <p:guide orient="horz" pos="865"/>
        <p:guide orient="horz" pos="2869"/>
        <p:guide pos="2880"/>
        <p:guide pos="5529"/>
        <p:guide pos="231"/>
        <p:guide pos="4608"/>
        <p:guide orient="horz" pos="2773"/>
      </p:guideLst>
    </p:cSldViewPr>
  </p:slideViewPr>
  <p:notesTextViewPr>
    <p:cViewPr>
      <p:scale>
        <a:sx n="100" d="100"/>
        <a:sy n="100" d="100"/>
      </p:scale>
      <p:origin x="0" y="0"/>
    </p:cViewPr>
  </p:notesTextViewPr>
  <p:sorterViewPr>
    <p:cViewPr>
      <p:scale>
        <a:sx n="66" d="100"/>
        <a:sy n="66" d="100"/>
      </p:scale>
      <p:origin x="0" y="0"/>
    </p:cViewPr>
  </p:sorterViewPr>
  <p:notesViewPr>
    <p:cSldViewPr showGuides="1">
      <p:cViewPr varScale="1">
        <p:scale>
          <a:sx n="66" d="100"/>
          <a:sy n="66" d="100"/>
        </p:scale>
        <p:origin x="3134" y="53"/>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gs" Target="tags/tag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handoutMaster" Target="handoutMasters/handoutMaster1.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viewProps" Target="viewProps.xml"/><Relationship Id="rId30"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481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800">
                <a:solidFill>
                  <a:srgbClr val="313232"/>
                </a:solidFill>
              </a:defRPr>
            </a:lvl1pPr>
          </a:lstStyle>
          <a:p>
            <a:endParaRPr lang="en-US"/>
          </a:p>
        </p:txBody>
      </p:sp>
      <p:sp>
        <p:nvSpPr>
          <p:cNvPr id="34819"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800">
                <a:solidFill>
                  <a:srgbClr val="313232"/>
                </a:solidFill>
              </a:defRPr>
            </a:lvl1pPr>
          </a:lstStyle>
          <a:p>
            <a:endParaRPr lang="en-US"/>
          </a:p>
        </p:txBody>
      </p:sp>
      <p:sp>
        <p:nvSpPr>
          <p:cNvPr id="34820"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800">
                <a:solidFill>
                  <a:srgbClr val="313232"/>
                </a:solidFill>
              </a:defRPr>
            </a:lvl1pPr>
          </a:lstStyle>
          <a:p>
            <a:endParaRPr lang="en-US"/>
          </a:p>
        </p:txBody>
      </p:sp>
      <p:sp>
        <p:nvSpPr>
          <p:cNvPr id="34821"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800">
                <a:solidFill>
                  <a:srgbClr val="313232"/>
                </a:solidFill>
              </a:defRPr>
            </a:lvl1pPr>
          </a:lstStyle>
          <a:p>
            <a:fld id="{CE181127-C146-49BB-AC1B-FE0E3A9D5DCC}" type="slidenum">
              <a:rPr lang="en-US"/>
              <a:pPr/>
              <a:t>‹#›</a:t>
            </a:fld>
            <a:endParaRPr lang="en-US"/>
          </a:p>
        </p:txBody>
      </p:sp>
      <p:sp>
        <p:nvSpPr>
          <p:cNvPr id="2" name="tbxHandoutCompany">
            <a:extLst>
              <a:ext uri="{FF2B5EF4-FFF2-40B4-BE49-F238E27FC236}">
                <a16:creationId xmlns:a16="http://schemas.microsoft.com/office/drawing/2014/main" id="{E8DA11E1-B7F7-437E-8275-BDF679D91AD6}"/>
              </a:ext>
            </a:extLst>
          </p:cNvPr>
          <p:cNvSpPr txBox="1"/>
          <p:nvPr/>
        </p:nvSpPr>
        <p:spPr>
          <a:xfrm>
            <a:off x="64800" y="8658001"/>
            <a:ext cx="1061509" cy="184666"/>
          </a:xfrm>
          <a:prstGeom prst="rect">
            <a:avLst/>
          </a:prstGeom>
          <a:noFill/>
        </p:spPr>
        <p:txBody>
          <a:bodyPr vert="horz" wrap="none" rtlCol="0">
            <a:spAutoFit/>
          </a:bodyPr>
          <a:lstStyle/>
          <a:p>
            <a:pPr>
              <a:spcBef>
                <a:spcPct val="50000"/>
              </a:spcBef>
            </a:pPr>
            <a:r>
              <a:rPr lang="en-GB" sz="600" dirty="0">
                <a:latin typeface="Arial" panose="020B0604020202020204" pitchFamily="34" charset="0"/>
              </a:rPr>
              <a:t>Aon Solutions UK Limited</a:t>
            </a:r>
          </a:p>
        </p:txBody>
      </p:sp>
    </p:spTree>
    <p:extLst>
      <p:ext uri="{BB962C8B-B14F-4D97-AF65-F5344CB8AC3E}">
        <p14:creationId xmlns:p14="http://schemas.microsoft.com/office/powerpoint/2010/main" val="77044507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800">
                <a:solidFill>
                  <a:srgbClr val="313232"/>
                </a:solidFill>
              </a:defRPr>
            </a:lvl1pPr>
          </a:lstStyle>
          <a:p>
            <a:endParaRPr lang="en-US"/>
          </a:p>
        </p:txBody>
      </p:sp>
      <p:sp>
        <p:nvSpPr>
          <p:cNvPr id="3075" name="Rectangle 3"/>
          <p:cNvSpPr>
            <a:spLocks noGrp="1" noChangeArrowheads="1"/>
          </p:cNvSpPr>
          <p:nvPr>
            <p:ph type="dt" idx="1"/>
          </p:nvPr>
        </p:nvSpPr>
        <p:spPr bwMode="auto">
          <a:xfrm>
            <a:off x="388620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800">
                <a:solidFill>
                  <a:srgbClr val="313232"/>
                </a:solidFill>
              </a:defRPr>
            </a:lvl1pPr>
          </a:lstStyle>
          <a:p>
            <a:endParaRPr lang="en-US"/>
          </a:p>
        </p:txBody>
      </p:sp>
      <p:sp>
        <p:nvSpPr>
          <p:cNvPr id="3076"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ffectLst/>
        </p:spPr>
      </p:sp>
      <p:sp>
        <p:nvSpPr>
          <p:cNvPr id="3077"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078"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defRPr sz="800">
                <a:solidFill>
                  <a:srgbClr val="313232"/>
                </a:solidFill>
              </a:defRPr>
            </a:lvl1pPr>
          </a:lstStyle>
          <a:p>
            <a:endParaRPr lang="en-US"/>
          </a:p>
        </p:txBody>
      </p:sp>
      <p:sp>
        <p:nvSpPr>
          <p:cNvPr id="3079"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defRPr sz="800">
                <a:solidFill>
                  <a:srgbClr val="313232"/>
                </a:solidFill>
              </a:defRPr>
            </a:lvl1pPr>
          </a:lstStyle>
          <a:p>
            <a:fld id="{D1C7FB31-0C7B-4DF9-A9BC-6BD9C278B254}" type="slidenum">
              <a:rPr lang="en-US"/>
              <a:pPr/>
              <a:t>‹#›</a:t>
            </a:fld>
            <a:endParaRPr lang="en-US"/>
          </a:p>
        </p:txBody>
      </p:sp>
      <p:sp>
        <p:nvSpPr>
          <p:cNvPr id="2" name="tbxNotesCompany">
            <a:extLst>
              <a:ext uri="{FF2B5EF4-FFF2-40B4-BE49-F238E27FC236}">
                <a16:creationId xmlns:a16="http://schemas.microsoft.com/office/drawing/2014/main" id="{BB1D4A99-E951-4457-BD71-C31C758D9C09}"/>
              </a:ext>
            </a:extLst>
          </p:cNvPr>
          <p:cNvSpPr txBox="1"/>
          <p:nvPr/>
        </p:nvSpPr>
        <p:spPr>
          <a:xfrm>
            <a:off x="64800" y="8658001"/>
            <a:ext cx="1061509" cy="184666"/>
          </a:xfrm>
          <a:prstGeom prst="rect">
            <a:avLst/>
          </a:prstGeom>
          <a:noFill/>
        </p:spPr>
        <p:txBody>
          <a:bodyPr vert="horz" wrap="none" rtlCol="0">
            <a:spAutoFit/>
          </a:bodyPr>
          <a:lstStyle/>
          <a:p>
            <a:pPr algn="l">
              <a:lnSpc>
                <a:spcPct val="100000"/>
              </a:lnSpc>
              <a:spcBef>
                <a:spcPct val="50000"/>
              </a:spcBef>
              <a:spcAft>
                <a:spcPct val="0"/>
              </a:spcAft>
            </a:pPr>
            <a:r>
              <a:rPr lang="en-GB" sz="600" dirty="0">
                <a:solidFill>
                  <a:schemeClr val="tx1"/>
                </a:solidFill>
                <a:latin typeface="Arial" panose="020B0604020202020204" pitchFamily="34" charset="0"/>
              </a:rPr>
              <a:t>Aon Solutions UK Limited</a:t>
            </a:r>
          </a:p>
        </p:txBody>
      </p:sp>
    </p:spTree>
    <p:extLst>
      <p:ext uri="{BB962C8B-B14F-4D97-AF65-F5344CB8AC3E}">
        <p14:creationId xmlns:p14="http://schemas.microsoft.com/office/powerpoint/2010/main" val="3641548908"/>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ＭＳ Ｐゴシック" pitchFamily="108" charset="-128"/>
        <a:cs typeface="+mn-cs"/>
      </a:defRPr>
    </a:lvl1pPr>
    <a:lvl2pPr marL="457200" algn="l" rtl="0" fontAlgn="base">
      <a:spcBef>
        <a:spcPct val="30000"/>
      </a:spcBef>
      <a:spcAft>
        <a:spcPct val="0"/>
      </a:spcAft>
      <a:defRPr sz="1200" kern="1200">
        <a:solidFill>
          <a:schemeClr val="tx1"/>
        </a:solidFill>
        <a:latin typeface="Arial" charset="0"/>
        <a:ea typeface="ＭＳ Ｐゴシック" pitchFamily="108" charset="-128"/>
        <a:cs typeface="+mn-cs"/>
      </a:defRPr>
    </a:lvl2pPr>
    <a:lvl3pPr marL="914400" algn="l" rtl="0" fontAlgn="base">
      <a:spcBef>
        <a:spcPct val="30000"/>
      </a:spcBef>
      <a:spcAft>
        <a:spcPct val="0"/>
      </a:spcAft>
      <a:defRPr sz="1200" kern="1200">
        <a:solidFill>
          <a:schemeClr val="tx1"/>
        </a:solidFill>
        <a:latin typeface="Arial" charset="0"/>
        <a:ea typeface="ＭＳ Ｐゴシック" pitchFamily="108" charset="-128"/>
        <a:cs typeface="+mn-cs"/>
      </a:defRPr>
    </a:lvl3pPr>
    <a:lvl4pPr marL="1371600" algn="l" rtl="0" fontAlgn="base">
      <a:spcBef>
        <a:spcPct val="30000"/>
      </a:spcBef>
      <a:spcAft>
        <a:spcPct val="0"/>
      </a:spcAft>
      <a:defRPr sz="1200" kern="1200">
        <a:solidFill>
          <a:schemeClr val="tx1"/>
        </a:solidFill>
        <a:latin typeface="Arial" charset="0"/>
        <a:ea typeface="ＭＳ Ｐゴシック" pitchFamily="108" charset="-128"/>
        <a:cs typeface="+mn-cs"/>
      </a:defRPr>
    </a:lvl4pPr>
    <a:lvl5pPr marL="1828800" algn="l" rtl="0" fontAlgn="base">
      <a:spcBef>
        <a:spcPct val="30000"/>
      </a:spcBef>
      <a:spcAft>
        <a:spcPct val="0"/>
      </a:spcAft>
      <a:defRPr sz="1200" kern="1200">
        <a:solidFill>
          <a:schemeClr val="tx1"/>
        </a:solidFill>
        <a:latin typeface="Arial" charset="0"/>
        <a:ea typeface="ＭＳ Ｐゴシック" pitchFamily="108"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228600" indent="-228600">
              <a:buClr>
                <a:schemeClr val="bg2"/>
              </a:buClr>
              <a:buSzPct val="85000"/>
              <a:buFont typeface="Arial" pitchFamily="34" charset="0"/>
              <a:buChar char="•"/>
            </a:pPr>
            <a:endParaRPr lang="en-US" sz="1200" b="0" dirty="0">
              <a:solidFill>
                <a:srgbClr val="4D4F53"/>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D1C7FB31-0C7B-4DF9-A9BC-6BD9C278B254}" type="slidenum">
              <a:rPr lang="en-US" smtClean="0"/>
              <a:pPr/>
              <a:t>1</a:t>
            </a:fld>
            <a:endParaRPr lang="en-US" dirty="0"/>
          </a:p>
        </p:txBody>
      </p:sp>
    </p:spTree>
    <p:extLst>
      <p:ext uri="{BB962C8B-B14F-4D97-AF65-F5344CB8AC3E}">
        <p14:creationId xmlns:p14="http://schemas.microsoft.com/office/powerpoint/2010/main" val="12886964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Red:Agenda</a:t>
            </a:r>
            <a:endParaRPr lang="en-GB" dirty="0"/>
          </a:p>
        </p:txBody>
      </p:sp>
      <p:sp>
        <p:nvSpPr>
          <p:cNvPr id="4" name="Slide Number Placeholder 3"/>
          <p:cNvSpPr>
            <a:spLocks noGrp="1"/>
          </p:cNvSpPr>
          <p:nvPr>
            <p:ph type="sldNum" sz="quarter" idx="10"/>
          </p:nvPr>
        </p:nvSpPr>
        <p:spPr/>
        <p:txBody>
          <a:bodyPr/>
          <a:lstStyle/>
          <a:p>
            <a:fld id="{D1C7FB31-0C7B-4DF9-A9BC-6BD9C278B254}" type="slidenum">
              <a:rPr lang="en-US" smtClean="0"/>
              <a:pPr/>
              <a:t>3</a:t>
            </a:fld>
            <a:endParaRPr lang="en-US" dirty="0"/>
          </a:p>
        </p:txBody>
      </p:sp>
    </p:spTree>
    <p:extLst>
      <p:ext uri="{BB962C8B-B14F-4D97-AF65-F5344CB8AC3E}">
        <p14:creationId xmlns:p14="http://schemas.microsoft.com/office/powerpoint/2010/main" val="15571162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Red:Agenda</a:t>
            </a:r>
            <a:endParaRPr lang="en-GB" dirty="0"/>
          </a:p>
        </p:txBody>
      </p:sp>
      <p:sp>
        <p:nvSpPr>
          <p:cNvPr id="4" name="Slide Number Placeholder 3"/>
          <p:cNvSpPr>
            <a:spLocks noGrp="1"/>
          </p:cNvSpPr>
          <p:nvPr>
            <p:ph type="sldNum" sz="quarter" idx="10"/>
          </p:nvPr>
        </p:nvSpPr>
        <p:spPr/>
        <p:txBody>
          <a:bodyPr/>
          <a:lstStyle/>
          <a:p>
            <a:fld id="{D1C7FB31-0C7B-4DF9-A9BC-6BD9C278B254}" type="slidenum">
              <a:rPr lang="en-US" smtClean="0"/>
              <a:pPr/>
              <a:t>4</a:t>
            </a:fld>
            <a:endParaRPr lang="en-US" dirty="0"/>
          </a:p>
        </p:txBody>
      </p:sp>
    </p:spTree>
    <p:extLst>
      <p:ext uri="{BB962C8B-B14F-4D97-AF65-F5344CB8AC3E}">
        <p14:creationId xmlns:p14="http://schemas.microsoft.com/office/powerpoint/2010/main" val="6505366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1C7FB31-0C7B-4DF9-A9BC-6BD9C278B254}" type="slidenum">
              <a:rPr lang="en-US" smtClean="0"/>
              <a:pPr/>
              <a:t>6</a:t>
            </a:fld>
            <a:endParaRPr lang="en-US"/>
          </a:p>
        </p:txBody>
      </p:sp>
    </p:spTree>
    <p:extLst>
      <p:ext uri="{BB962C8B-B14F-4D97-AF65-F5344CB8AC3E}">
        <p14:creationId xmlns:p14="http://schemas.microsoft.com/office/powerpoint/2010/main" val="8305084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Discuss pensions dashboard</a:t>
            </a:r>
          </a:p>
          <a:p>
            <a:endParaRPr lang="en-GB" dirty="0"/>
          </a:p>
        </p:txBody>
      </p:sp>
      <p:sp>
        <p:nvSpPr>
          <p:cNvPr id="4" name="Slide Number Placeholder 3"/>
          <p:cNvSpPr>
            <a:spLocks noGrp="1"/>
          </p:cNvSpPr>
          <p:nvPr>
            <p:ph type="sldNum" sz="quarter" idx="10"/>
          </p:nvPr>
        </p:nvSpPr>
        <p:spPr/>
        <p:txBody>
          <a:bodyPr/>
          <a:lstStyle/>
          <a:p>
            <a:fld id="{D1C7FB31-0C7B-4DF9-A9BC-6BD9C278B254}" type="slidenum">
              <a:rPr lang="en-US" smtClean="0"/>
              <a:pPr/>
              <a:t>11</a:t>
            </a:fld>
            <a:endParaRPr lang="en-US"/>
          </a:p>
        </p:txBody>
      </p:sp>
    </p:spTree>
    <p:extLst>
      <p:ext uri="{BB962C8B-B14F-4D97-AF65-F5344CB8AC3E}">
        <p14:creationId xmlns:p14="http://schemas.microsoft.com/office/powerpoint/2010/main" val="23186626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1C7FB31-0C7B-4DF9-A9BC-6BD9C278B254}" type="slidenum">
              <a:rPr lang="en-US" smtClean="0"/>
              <a:pPr/>
              <a:t>15</a:t>
            </a:fld>
            <a:endParaRPr lang="en-US"/>
          </a:p>
        </p:txBody>
      </p:sp>
    </p:spTree>
    <p:extLst>
      <p:ext uri="{BB962C8B-B14F-4D97-AF65-F5344CB8AC3E}">
        <p14:creationId xmlns:p14="http://schemas.microsoft.com/office/powerpoint/2010/main" val="292386809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Master">
    <p:spTree>
      <p:nvGrpSpPr>
        <p:cNvPr id="1" name=""/>
        <p:cNvGrpSpPr/>
        <p:nvPr/>
      </p:nvGrpSpPr>
      <p:grpSpPr>
        <a:xfrm>
          <a:off x="0" y="0"/>
          <a:ext cx="0" cy="0"/>
          <a:chOff x="0" y="0"/>
          <a:chExt cx="0" cy="0"/>
        </a:xfrm>
      </p:grpSpPr>
      <p:sp>
        <p:nvSpPr>
          <p:cNvPr id="7" name="Rectangle 9"/>
          <p:cNvSpPr>
            <a:spLocks noGrp="1" noChangeArrowheads="1"/>
          </p:cNvSpPr>
          <p:nvPr>
            <p:ph type="ctrTitle" hasCustomPrompt="1"/>
          </p:nvPr>
        </p:nvSpPr>
        <p:spPr>
          <a:xfrm>
            <a:off x="365760" y="3092352"/>
            <a:ext cx="8409410" cy="616744"/>
          </a:xfrm>
          <a:prstGeom prst="rect">
            <a:avLst/>
          </a:prstGeom>
        </p:spPr>
        <p:txBody>
          <a:bodyPr lIns="0" tIns="0" rIns="0" bIns="0"/>
          <a:lstStyle>
            <a:lvl1pPr>
              <a:defRPr sz="2800" b="1" baseline="0">
                <a:solidFill>
                  <a:schemeClr val="tx1"/>
                </a:solidFill>
              </a:defRPr>
            </a:lvl1pPr>
          </a:lstStyle>
          <a:p>
            <a:r>
              <a:rPr lang="en-GB" noProof="0" dirty="0"/>
              <a:t>Cover: 28 </a:t>
            </a:r>
            <a:r>
              <a:rPr lang="en-GB" noProof="0" dirty="0" err="1"/>
              <a:t>pt</a:t>
            </a:r>
            <a:r>
              <a:rPr lang="en-GB" noProof="0" dirty="0"/>
              <a:t> Arial Bold, 0.9 line spacing, max two lines. Title image is 2.7×9.2″ @100dpi</a:t>
            </a:r>
          </a:p>
        </p:txBody>
      </p:sp>
      <p:sp>
        <p:nvSpPr>
          <p:cNvPr id="11" name="Subtitle 10"/>
          <p:cNvSpPr>
            <a:spLocks noGrp="1" noChangeArrowheads="1"/>
          </p:cNvSpPr>
          <p:nvPr>
            <p:ph type="subTitle" idx="1" hasCustomPrompt="1"/>
          </p:nvPr>
        </p:nvSpPr>
        <p:spPr>
          <a:xfrm>
            <a:off x="365760" y="3800475"/>
            <a:ext cx="8409410" cy="628650"/>
          </a:xfrm>
          <a:prstGeom prst="rect">
            <a:avLst/>
          </a:prstGeom>
        </p:spPr>
        <p:txBody>
          <a:bodyPr lIns="0" tIns="0" rIns="0" bIns="0"/>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1500" b="0" baseline="0"/>
            </a:lvl1pPr>
          </a:lstStyle>
          <a:p>
            <a:r>
              <a:rPr lang="en-GB" noProof="0"/>
              <a:t>Subtitle is 15 pt Arial, 0.9 line spacing, max 3 lines. Edit Cover Master slide to change image: From View tab, click on Slide Master/Cover Master layout; right-click on picture, select “Change Picture” from the drop down menu. Select image from appropriate image library.</a:t>
            </a:r>
          </a:p>
        </p:txBody>
      </p:sp>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62655" y="361950"/>
            <a:ext cx="8401664" cy="2465706"/>
          </a:xfrm>
          <a:prstGeom prst="rect">
            <a:avLst/>
          </a:prstGeom>
        </p:spPr>
      </p:pic>
      <p:sp>
        <p:nvSpPr>
          <p:cNvPr id="3" name="tbxMarket">
            <a:extLst>
              <a:ext uri="{FF2B5EF4-FFF2-40B4-BE49-F238E27FC236}">
                <a16:creationId xmlns:a16="http://schemas.microsoft.com/office/drawing/2014/main" id="{C2094115-1F8D-47A5-AEB4-2ABD4A48F586}"/>
              </a:ext>
            </a:extLst>
          </p:cNvPr>
          <p:cNvSpPr txBox="1"/>
          <p:nvPr userDrawn="1"/>
        </p:nvSpPr>
        <p:spPr>
          <a:xfrm>
            <a:off x="367200" y="4125601"/>
            <a:ext cx="6858001" cy="896400"/>
          </a:xfrm>
          <a:prstGeom prst="rect">
            <a:avLst/>
          </a:prstGeom>
          <a:noFill/>
        </p:spPr>
        <p:txBody>
          <a:bodyPr vert="horz" wrap="square" lIns="0" tIns="0" rIns="0" bIns="0" rtlCol="0" anchor="b">
            <a:noAutofit/>
          </a:bodyPr>
          <a:lstStyle/>
          <a:p>
            <a:pPr algn="l">
              <a:lnSpc>
                <a:spcPts val="1200"/>
              </a:lnSpc>
              <a:spcBef>
                <a:spcPct val="0"/>
              </a:spcBef>
              <a:spcAft>
                <a:spcPct val="0"/>
              </a:spcAft>
            </a:pPr>
            <a:r>
              <a:rPr lang="en-GB" sz="1200" b="1">
                <a:latin typeface="Arial" panose="020B0604020202020204" pitchFamily="34" charset="0"/>
              </a:rPr>
              <a:t>Prepared by Aon</a:t>
            </a:r>
          </a:p>
        </p:txBody>
      </p:sp>
      <p:pic>
        <p:nvPicPr>
          <p:cNvPr id="5" name="CompanyLogo2019081942575.54">
            <a:extLst>
              <a:ext uri="{FF2B5EF4-FFF2-40B4-BE49-F238E27FC236}">
                <a16:creationId xmlns:a16="http://schemas.microsoft.com/office/drawing/2014/main" id="{0C040FD9-0A00-433D-984C-8C52057B47C9}"/>
              </a:ext>
            </a:extLst>
          </p:cNvPr>
          <p:cNvPicPr>
            <a:picLocks/>
          </p:cNvPicPr>
          <p:nvPr userDrawn="1"/>
        </p:nvPicPr>
        <p:blipFill>
          <a:blip r:embed="rId3" cstate="print">
            <a:clrChange>
              <a:clrFrom>
                <a:srgbClr val="FDFDFD"/>
              </a:clrFrom>
              <a:clrTo>
                <a:srgbClr val="FDFDFD">
                  <a:alpha val="0"/>
                </a:srgbClr>
              </a:clrTo>
            </a:clrChange>
            <a:extLst>
              <a:ext uri="{28A0092B-C50C-407E-A947-70E740481C1C}">
                <a14:useLocalDpi xmlns:a14="http://schemas.microsoft.com/office/drawing/2010/main" val="0"/>
              </a:ext>
            </a:extLst>
          </a:blip>
          <a:stretch>
            <a:fillRect/>
          </a:stretch>
        </p:blipFill>
        <p:spPr>
          <a:xfrm>
            <a:off x="7952401" y="4489201"/>
            <a:ext cx="824400" cy="500400"/>
          </a:xfrm>
          <a:prstGeom prst="rect">
            <a:avLst/>
          </a:prstGeom>
          <a:noFill/>
          <a:extLst>
            <a:ext uri="{909E8E84-426E-40DD-AFC4-6F175D3DCCD1}">
              <a14:hiddenFill xmlns:a14="http://schemas.microsoft.com/office/drawing/2010/main">
                <a:solidFill>
                  <a:scrgbClr r="0" g="0" b="0">
                    <a:alpha val="0"/>
                  </a:scrgbClr>
                </a:solidFill>
              </a14:hiddenFill>
            </a:ext>
          </a:extLst>
        </p:spPr>
      </p:pic>
      <p:pic>
        <p:nvPicPr>
          <p:cNvPr id="8" name="CompanyLogo2019081942575.57">
            <a:extLst>
              <a:ext uri="{FF2B5EF4-FFF2-40B4-BE49-F238E27FC236}">
                <a16:creationId xmlns:a16="http://schemas.microsoft.com/office/drawing/2014/main" id="{F04CD13A-7D1B-4C24-8B43-3E77BB7F12CF}"/>
              </a:ext>
            </a:extLst>
          </p:cNvPr>
          <p:cNvPicPr>
            <a:picLocks/>
          </p:cNvPicPr>
          <p:nvPr userDrawn="1"/>
        </p:nvPicPr>
        <p:blipFill>
          <a:blip r:embed="rId4" cstate="print">
            <a:clrChange>
              <a:clrFrom>
                <a:srgbClr val="FDFDFD"/>
              </a:clrFrom>
              <a:clrTo>
                <a:srgbClr val="FDFDFD">
                  <a:alpha val="0"/>
                </a:srgbClr>
              </a:clrTo>
            </a:clrChange>
            <a:extLst>
              <a:ext uri="{28A0092B-C50C-407E-A947-70E740481C1C}">
                <a14:useLocalDpi xmlns:a14="http://schemas.microsoft.com/office/drawing/2010/main" val="0"/>
              </a:ext>
            </a:extLst>
          </a:blip>
          <a:stretch>
            <a:fillRect/>
          </a:stretch>
        </p:blipFill>
        <p:spPr>
          <a:xfrm>
            <a:off x="3978001" y="4608001"/>
            <a:ext cx="1188000" cy="380160"/>
          </a:xfrm>
          <a:prstGeom prst="rect">
            <a:avLst/>
          </a:prstGeom>
          <a:noFill/>
          <a:extLst>
            <a:ext uri="{909E8E84-426E-40DD-AFC4-6F175D3DCCD1}">
              <a14:hiddenFill xmlns:a14="http://schemas.microsoft.com/office/drawing/2010/main">
                <a:solidFill>
                  <a:scrgbClr r="0" g="0" b="0">
                    <a:alpha val="0"/>
                  </a:scrgbClr>
                </a:solidFill>
              </a14:hiddenFill>
            </a:ext>
          </a:extLst>
        </p:spPr>
      </p:pic>
    </p:spTree>
    <p:extLst>
      <p:ext uri="{BB962C8B-B14F-4D97-AF65-F5344CB8AC3E}">
        <p14:creationId xmlns:p14="http://schemas.microsoft.com/office/powerpoint/2010/main" val="117324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ubheader and Chart or Tab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a:t>Click to edit Master title style</a:t>
            </a:r>
          </a:p>
        </p:txBody>
      </p:sp>
      <p:sp>
        <p:nvSpPr>
          <p:cNvPr id="3" name="Content Placeholder 2"/>
          <p:cNvSpPr>
            <a:spLocks noGrp="1"/>
          </p:cNvSpPr>
          <p:nvPr>
            <p:ph idx="1"/>
          </p:nvPr>
        </p:nvSpPr>
        <p:spPr>
          <a:xfrm>
            <a:off x="366713" y="858441"/>
            <a:ext cx="8410575" cy="281870"/>
          </a:xfrm>
        </p:spPr>
        <p:txBody>
          <a:bodyPr/>
          <a:lstStyle>
            <a:lvl1pPr marL="0" indent="0">
              <a:buNone/>
              <a:defRPr sz="1800" b="0"/>
            </a:lvl1pPr>
            <a:lvl2pPr marL="0" indent="0">
              <a:spcAft>
                <a:spcPts val="400"/>
              </a:spcAft>
              <a:buNone/>
              <a:defRPr/>
            </a:lvl2pPr>
            <a:lvl3pPr marL="228600" indent="-228600">
              <a:buFont typeface="Wingdings" panose="05000000000000000000" pitchFamily="2" charset="2"/>
              <a:buChar char="§"/>
              <a:defRPr/>
            </a:lvl3pPr>
            <a:lvl4pPr marL="571500" indent="-225425">
              <a:buFont typeface="Arial" panose="020B0604020202020204" pitchFamily="34" charset="0"/>
              <a:buChar char="–"/>
              <a:defRPr/>
            </a:lvl4pPr>
            <a:lvl5pPr marL="917575" indent="-231775">
              <a:buFont typeface="Arial" panose="020B0604020202020204" pitchFamily="34" charset="0"/>
              <a:buChar char="•"/>
              <a:defRPr/>
            </a:lvl5pPr>
          </a:lstStyle>
          <a:p>
            <a:pPr lvl="0"/>
            <a:r>
              <a:rPr lang="en-GB" noProof="0"/>
              <a:t>Click to edit Master text styles</a:t>
            </a:r>
          </a:p>
          <a:p>
            <a:pPr lvl="1"/>
            <a:r>
              <a:rPr lang="en-GB" noProof="0"/>
              <a:t>Second level</a:t>
            </a:r>
          </a:p>
        </p:txBody>
      </p:sp>
    </p:spTree>
    <p:extLst>
      <p:ext uri="{BB962C8B-B14F-4D97-AF65-F5344CB8AC3E}">
        <p14:creationId xmlns:p14="http://schemas.microsoft.com/office/powerpoint/2010/main" val="26336173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a:t>Click to edit Master title style</a:t>
            </a:r>
          </a:p>
        </p:txBody>
      </p:sp>
      <p:sp>
        <p:nvSpPr>
          <p:cNvPr id="3" name="Content Placeholder 2"/>
          <p:cNvSpPr>
            <a:spLocks noGrp="1"/>
          </p:cNvSpPr>
          <p:nvPr>
            <p:ph sz="half" idx="1"/>
          </p:nvPr>
        </p:nvSpPr>
        <p:spPr>
          <a:xfrm>
            <a:off x="371136" y="858441"/>
            <a:ext cx="4038600" cy="3713559"/>
          </a:xfrm>
        </p:spPr>
        <p:txBody>
          <a:bodyPr/>
          <a:lstStyle>
            <a:lvl1pPr>
              <a:defRPr sz="1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4" name="Content Placeholder 3"/>
          <p:cNvSpPr>
            <a:spLocks noGrp="1"/>
          </p:cNvSpPr>
          <p:nvPr>
            <p:ph sz="half" idx="2"/>
          </p:nvPr>
        </p:nvSpPr>
        <p:spPr>
          <a:xfrm>
            <a:off x="4562136" y="858441"/>
            <a:ext cx="4038600" cy="3713559"/>
          </a:xfrm>
        </p:spPr>
        <p:txBody>
          <a:bodyPr/>
          <a:lstStyle>
            <a:lvl1pPr>
              <a:defRPr sz="1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eft Content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a:t>Click to edit Master title style</a:t>
            </a:r>
          </a:p>
        </p:txBody>
      </p:sp>
      <p:sp>
        <p:nvSpPr>
          <p:cNvPr id="3" name="Content Placeholder 2"/>
          <p:cNvSpPr>
            <a:spLocks noGrp="1"/>
          </p:cNvSpPr>
          <p:nvPr>
            <p:ph sz="half" idx="1"/>
          </p:nvPr>
        </p:nvSpPr>
        <p:spPr>
          <a:xfrm>
            <a:off x="371136" y="858441"/>
            <a:ext cx="4038600" cy="3713559"/>
          </a:xfrm>
        </p:spPr>
        <p:txBody>
          <a:bodyPr/>
          <a:lstStyle>
            <a:lvl1pPr>
              <a:defRPr sz="1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Tree>
    <p:extLst>
      <p:ext uri="{BB962C8B-B14F-4D97-AF65-F5344CB8AC3E}">
        <p14:creationId xmlns:p14="http://schemas.microsoft.com/office/powerpoint/2010/main" val="39337577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ight Content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a:t>Click to edit Master title style</a:t>
            </a:r>
          </a:p>
        </p:txBody>
      </p:sp>
      <p:sp>
        <p:nvSpPr>
          <p:cNvPr id="4" name="Content Placeholder 3"/>
          <p:cNvSpPr>
            <a:spLocks noGrp="1"/>
          </p:cNvSpPr>
          <p:nvPr>
            <p:ph sz="half" idx="2"/>
          </p:nvPr>
        </p:nvSpPr>
        <p:spPr>
          <a:xfrm>
            <a:off x="4562136" y="858441"/>
            <a:ext cx="4038600" cy="3713559"/>
          </a:xfrm>
        </p:spPr>
        <p:txBody>
          <a:bodyPr/>
          <a:lstStyle>
            <a:lvl1pPr>
              <a:defRPr sz="1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Tree>
    <p:extLst>
      <p:ext uri="{BB962C8B-B14F-4D97-AF65-F5344CB8AC3E}">
        <p14:creationId xmlns:p14="http://schemas.microsoft.com/office/powerpoint/2010/main" val="25977675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omparison with Subheads">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71136" y="857418"/>
            <a:ext cx="4040188" cy="333208"/>
          </a:xfrm>
        </p:spPr>
        <p:txBody>
          <a:bodyPr anchor="t"/>
          <a:lstStyle>
            <a:lvl1pPr marL="0" indent="0">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noProof="0"/>
              <a:t>Click to edit Master text styles</a:t>
            </a:r>
          </a:p>
        </p:txBody>
      </p:sp>
      <p:sp>
        <p:nvSpPr>
          <p:cNvPr id="4" name="Content Placeholder 3"/>
          <p:cNvSpPr>
            <a:spLocks noGrp="1"/>
          </p:cNvSpPr>
          <p:nvPr>
            <p:ph sz="half" idx="2"/>
          </p:nvPr>
        </p:nvSpPr>
        <p:spPr>
          <a:xfrm>
            <a:off x="371136" y="1366631"/>
            <a:ext cx="4040188" cy="2963466"/>
          </a:xfrm>
        </p:spPr>
        <p:txBody>
          <a:bodyPr/>
          <a:lstStyle>
            <a:lvl1pPr>
              <a:defRPr sz="1400"/>
            </a:lvl1pPr>
            <a:lvl2pPr>
              <a:defRPr sz="1400"/>
            </a:lvl2pPr>
            <a:lvl3pPr>
              <a:defRPr sz="1400"/>
            </a:lvl3pPr>
            <a:lvl4pPr>
              <a:defRPr sz="1400"/>
            </a:lvl4pPr>
            <a:lvl5pPr>
              <a:defRPr sz="1400"/>
            </a:lvl5pPr>
            <a:lvl6pPr>
              <a:defRPr sz="1600"/>
            </a:lvl6pPr>
            <a:lvl7pPr>
              <a:defRPr sz="1600"/>
            </a:lvl7pPr>
            <a:lvl8pPr>
              <a:defRPr sz="1600"/>
            </a:lvl8pPr>
            <a:lvl9pPr>
              <a:defRPr sz="1600"/>
            </a:lvl9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5" name="Text Placeholder 4"/>
          <p:cNvSpPr>
            <a:spLocks noGrp="1"/>
          </p:cNvSpPr>
          <p:nvPr>
            <p:ph type="body" sz="quarter" idx="3"/>
          </p:nvPr>
        </p:nvSpPr>
        <p:spPr>
          <a:xfrm>
            <a:off x="4569720" y="857418"/>
            <a:ext cx="4041775" cy="333208"/>
          </a:xfrm>
        </p:spPr>
        <p:txBody>
          <a:bodyPr anchor="t"/>
          <a:lstStyle>
            <a:lvl1pPr marL="0" indent="0">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noProof="0"/>
              <a:t>Click to edit Master text styles</a:t>
            </a:r>
          </a:p>
        </p:txBody>
      </p:sp>
      <p:sp>
        <p:nvSpPr>
          <p:cNvPr id="6" name="Content Placeholder 5"/>
          <p:cNvSpPr>
            <a:spLocks noGrp="1"/>
          </p:cNvSpPr>
          <p:nvPr>
            <p:ph sz="quarter" idx="4"/>
          </p:nvPr>
        </p:nvSpPr>
        <p:spPr>
          <a:xfrm>
            <a:off x="4569720" y="1366631"/>
            <a:ext cx="4041775" cy="2963466"/>
          </a:xfrm>
        </p:spPr>
        <p:txBody>
          <a:bodyPr/>
          <a:lstStyle>
            <a:lvl1pPr>
              <a:defRPr sz="1400"/>
            </a:lvl1pPr>
            <a:lvl2pPr>
              <a:defRPr sz="1400"/>
            </a:lvl2pPr>
            <a:lvl3pPr>
              <a:defRPr sz="1400"/>
            </a:lvl3pPr>
            <a:lvl4pPr>
              <a:defRPr sz="1400"/>
            </a:lvl4pPr>
            <a:lvl5pPr>
              <a:defRPr sz="1400"/>
            </a:lvl5pPr>
            <a:lvl6pPr>
              <a:defRPr sz="1600"/>
            </a:lvl6pPr>
            <a:lvl7pPr>
              <a:defRPr sz="1600"/>
            </a:lvl7pPr>
            <a:lvl8pPr>
              <a:defRPr sz="1600"/>
            </a:lvl8pPr>
            <a:lvl9pPr>
              <a:defRPr sz="1600"/>
            </a:lvl9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7" name="Title 1"/>
          <p:cNvSpPr>
            <a:spLocks noGrp="1"/>
          </p:cNvSpPr>
          <p:nvPr>
            <p:ph type="title"/>
          </p:nvPr>
        </p:nvSpPr>
        <p:spPr>
          <a:xfrm>
            <a:off x="366713" y="228600"/>
            <a:ext cx="8320087" cy="390525"/>
          </a:xfrm>
        </p:spPr>
        <p:txBody>
          <a:bodyPr/>
          <a:lstStyle/>
          <a:p>
            <a:r>
              <a:rPr lang="en-GB" noProof="0"/>
              <a:t>Click to edit Master title style</a:t>
            </a:r>
          </a:p>
        </p:txBody>
      </p:sp>
    </p:spTree>
    <p:extLst>
      <p:ext uri="{BB962C8B-B14F-4D97-AF65-F5344CB8AC3E}">
        <p14:creationId xmlns:p14="http://schemas.microsoft.com/office/powerpoint/2010/main" val="16884261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Subhead and Content">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71136" y="857418"/>
            <a:ext cx="4040188" cy="333208"/>
          </a:xfrm>
        </p:spPr>
        <p:txBody>
          <a:bodyPr anchor="t"/>
          <a:lstStyle>
            <a:lvl1pPr marL="0" indent="0">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noProof="0"/>
              <a:t>Click to edit Master text styles</a:t>
            </a:r>
          </a:p>
        </p:txBody>
      </p:sp>
      <p:sp>
        <p:nvSpPr>
          <p:cNvPr id="4" name="Content Placeholder 3"/>
          <p:cNvSpPr>
            <a:spLocks noGrp="1"/>
          </p:cNvSpPr>
          <p:nvPr>
            <p:ph sz="half" idx="2"/>
          </p:nvPr>
        </p:nvSpPr>
        <p:spPr>
          <a:xfrm>
            <a:off x="371136" y="1366631"/>
            <a:ext cx="4040188" cy="2963466"/>
          </a:xfrm>
        </p:spPr>
        <p:txBody>
          <a:bodyPr/>
          <a:lstStyle>
            <a:lvl1pPr>
              <a:defRPr sz="1400"/>
            </a:lvl1pPr>
            <a:lvl2pPr>
              <a:defRPr sz="1400"/>
            </a:lvl2pPr>
            <a:lvl3pPr>
              <a:defRPr sz="1400"/>
            </a:lvl3pPr>
            <a:lvl4pPr>
              <a:defRPr sz="1400"/>
            </a:lvl4pPr>
            <a:lvl5pPr>
              <a:defRPr sz="1400"/>
            </a:lvl5pPr>
            <a:lvl6pPr>
              <a:defRPr sz="1600"/>
            </a:lvl6pPr>
            <a:lvl7pPr>
              <a:defRPr sz="1600"/>
            </a:lvl7pPr>
            <a:lvl8pPr>
              <a:defRPr sz="1600"/>
            </a:lvl8pPr>
            <a:lvl9pPr>
              <a:defRPr sz="1600"/>
            </a:lvl9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5" name="Text Placeholder 4"/>
          <p:cNvSpPr>
            <a:spLocks noGrp="1"/>
          </p:cNvSpPr>
          <p:nvPr>
            <p:ph type="body" sz="quarter" idx="3"/>
          </p:nvPr>
        </p:nvSpPr>
        <p:spPr>
          <a:xfrm>
            <a:off x="4569720" y="857418"/>
            <a:ext cx="4041775" cy="333208"/>
          </a:xfrm>
        </p:spPr>
        <p:txBody>
          <a:bodyPr anchor="t"/>
          <a:lstStyle>
            <a:lvl1pPr marL="0" indent="0">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noProof="0"/>
              <a:t>Click to edit Master text styles</a:t>
            </a:r>
          </a:p>
        </p:txBody>
      </p:sp>
      <p:sp>
        <p:nvSpPr>
          <p:cNvPr id="6" name="Content Placeholder 5"/>
          <p:cNvSpPr>
            <a:spLocks noGrp="1"/>
          </p:cNvSpPr>
          <p:nvPr>
            <p:ph sz="quarter" idx="4"/>
          </p:nvPr>
        </p:nvSpPr>
        <p:spPr>
          <a:xfrm>
            <a:off x="4569720" y="1366631"/>
            <a:ext cx="4041775" cy="2963466"/>
          </a:xfrm>
        </p:spPr>
        <p:txBody>
          <a:bodyPr/>
          <a:lstStyle>
            <a:lvl1pPr>
              <a:defRPr sz="1400"/>
            </a:lvl1pPr>
            <a:lvl2pPr>
              <a:defRPr sz="1400"/>
            </a:lvl2pPr>
            <a:lvl3pPr>
              <a:defRPr sz="1400"/>
            </a:lvl3pPr>
            <a:lvl4pPr>
              <a:defRPr sz="1400"/>
            </a:lvl4pPr>
            <a:lvl5pPr>
              <a:defRPr sz="1400"/>
            </a:lvl5pPr>
            <a:lvl6pPr>
              <a:defRPr sz="1600"/>
            </a:lvl6pPr>
            <a:lvl7pPr>
              <a:defRPr sz="1600"/>
            </a:lvl7pPr>
            <a:lvl8pPr>
              <a:defRPr sz="1600"/>
            </a:lvl8pPr>
            <a:lvl9pPr>
              <a:defRPr sz="1600"/>
            </a:lvl9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7" name="Title 1"/>
          <p:cNvSpPr>
            <a:spLocks noGrp="1"/>
          </p:cNvSpPr>
          <p:nvPr>
            <p:ph type="title"/>
          </p:nvPr>
        </p:nvSpPr>
        <p:spPr>
          <a:xfrm>
            <a:off x="360378" y="228600"/>
            <a:ext cx="8229600" cy="390525"/>
          </a:xfrm>
        </p:spPr>
        <p:txBody>
          <a:bodyPr/>
          <a:lstStyle/>
          <a:p>
            <a:r>
              <a:rPr lang="en-GB" noProof="0"/>
              <a:t>Click to edit Master title style</a:t>
            </a:r>
          </a:p>
        </p:txBody>
      </p:sp>
    </p:spTree>
    <p:extLst>
      <p:ext uri="{BB962C8B-B14F-4D97-AF65-F5344CB8AC3E}">
        <p14:creationId xmlns:p14="http://schemas.microsoft.com/office/powerpoint/2010/main" val="3530534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ubhead Content Left Only">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71136" y="857418"/>
            <a:ext cx="4040188" cy="333208"/>
          </a:xfrm>
        </p:spPr>
        <p:txBody>
          <a:bodyPr anchor="t"/>
          <a:lstStyle>
            <a:lvl1pPr marL="0" indent="0">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noProof="0"/>
              <a:t>Click to edit Master text styles</a:t>
            </a:r>
          </a:p>
        </p:txBody>
      </p:sp>
      <p:sp>
        <p:nvSpPr>
          <p:cNvPr id="4" name="Content Placeholder 3"/>
          <p:cNvSpPr>
            <a:spLocks noGrp="1"/>
          </p:cNvSpPr>
          <p:nvPr>
            <p:ph sz="half" idx="2"/>
          </p:nvPr>
        </p:nvSpPr>
        <p:spPr>
          <a:xfrm>
            <a:off x="371136" y="1366631"/>
            <a:ext cx="4040188" cy="2963466"/>
          </a:xfrm>
        </p:spPr>
        <p:txBody>
          <a:bodyPr/>
          <a:lstStyle>
            <a:lvl1pPr>
              <a:defRPr sz="1400"/>
            </a:lvl1pPr>
            <a:lvl2pPr>
              <a:defRPr sz="1400"/>
            </a:lvl2pPr>
            <a:lvl3pPr>
              <a:defRPr sz="1400"/>
            </a:lvl3pPr>
            <a:lvl4pPr>
              <a:defRPr sz="1400"/>
            </a:lvl4pPr>
            <a:lvl5pPr>
              <a:defRPr sz="1400"/>
            </a:lvl5pPr>
            <a:lvl6pPr>
              <a:defRPr sz="1600"/>
            </a:lvl6pPr>
            <a:lvl7pPr>
              <a:defRPr sz="1600"/>
            </a:lvl7pPr>
            <a:lvl8pPr>
              <a:defRPr sz="1600"/>
            </a:lvl8pPr>
            <a:lvl9pPr>
              <a:defRPr sz="1600"/>
            </a:lvl9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7" name="Title 1"/>
          <p:cNvSpPr>
            <a:spLocks noGrp="1"/>
          </p:cNvSpPr>
          <p:nvPr>
            <p:ph type="title"/>
          </p:nvPr>
        </p:nvSpPr>
        <p:spPr>
          <a:xfrm>
            <a:off x="371136" y="228600"/>
            <a:ext cx="8229600" cy="390525"/>
          </a:xfrm>
        </p:spPr>
        <p:txBody>
          <a:bodyPr/>
          <a:lstStyle/>
          <a:p>
            <a:r>
              <a:rPr lang="en-GB" noProof="0"/>
              <a:t>Click to edit Master title style</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ubhead Content Right Only">
    <p:spTree>
      <p:nvGrpSpPr>
        <p:cNvPr id="1" name=""/>
        <p:cNvGrpSpPr/>
        <p:nvPr/>
      </p:nvGrpSpPr>
      <p:grpSpPr>
        <a:xfrm>
          <a:off x="0" y="0"/>
          <a:ext cx="0" cy="0"/>
          <a:chOff x="0" y="0"/>
          <a:chExt cx="0" cy="0"/>
        </a:xfrm>
      </p:grpSpPr>
      <p:sp>
        <p:nvSpPr>
          <p:cNvPr id="5" name="Text Placeholder 4"/>
          <p:cNvSpPr>
            <a:spLocks noGrp="1"/>
          </p:cNvSpPr>
          <p:nvPr>
            <p:ph type="body" sz="quarter" idx="3"/>
          </p:nvPr>
        </p:nvSpPr>
        <p:spPr>
          <a:xfrm>
            <a:off x="4558962" y="857418"/>
            <a:ext cx="4041775" cy="333208"/>
          </a:xfrm>
        </p:spPr>
        <p:txBody>
          <a:bodyPr anchor="t"/>
          <a:lstStyle>
            <a:lvl1pPr marL="0" indent="0">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noProof="0"/>
              <a:t>Click to edit Master text styles</a:t>
            </a:r>
          </a:p>
        </p:txBody>
      </p:sp>
      <p:sp>
        <p:nvSpPr>
          <p:cNvPr id="6" name="Content Placeholder 5"/>
          <p:cNvSpPr>
            <a:spLocks noGrp="1"/>
          </p:cNvSpPr>
          <p:nvPr>
            <p:ph sz="quarter" idx="4"/>
          </p:nvPr>
        </p:nvSpPr>
        <p:spPr>
          <a:xfrm>
            <a:off x="4558962" y="1366631"/>
            <a:ext cx="4041775" cy="2963466"/>
          </a:xfrm>
        </p:spPr>
        <p:txBody>
          <a:bodyPr/>
          <a:lstStyle>
            <a:lvl1pPr>
              <a:defRPr sz="1400"/>
            </a:lvl1pPr>
            <a:lvl2pPr>
              <a:defRPr sz="1400"/>
            </a:lvl2pPr>
            <a:lvl3pPr>
              <a:defRPr sz="1400"/>
            </a:lvl3pPr>
            <a:lvl4pPr>
              <a:defRPr sz="1400"/>
            </a:lvl4pPr>
            <a:lvl5pPr>
              <a:defRPr sz="1400"/>
            </a:lvl5pPr>
            <a:lvl6pPr>
              <a:defRPr sz="1600"/>
            </a:lvl6pPr>
            <a:lvl7pPr>
              <a:defRPr sz="1600"/>
            </a:lvl7pPr>
            <a:lvl8pPr>
              <a:defRPr sz="1600"/>
            </a:lvl8pPr>
            <a:lvl9pPr>
              <a:defRPr sz="1600"/>
            </a:lvl9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7" name="Title 1"/>
          <p:cNvSpPr>
            <a:spLocks noGrp="1"/>
          </p:cNvSpPr>
          <p:nvPr>
            <p:ph type="title"/>
          </p:nvPr>
        </p:nvSpPr>
        <p:spPr>
          <a:xfrm>
            <a:off x="371136" y="228600"/>
            <a:ext cx="8229600" cy="390525"/>
          </a:xfrm>
        </p:spPr>
        <p:txBody>
          <a:bodyPr/>
          <a:lstStyle/>
          <a:p>
            <a:r>
              <a:rPr lang="en-GB" noProof="0"/>
              <a:t>Click to edit Master title style</a:t>
            </a:r>
          </a:p>
        </p:txBody>
      </p:sp>
    </p:spTree>
    <p:extLst>
      <p:ext uri="{BB962C8B-B14F-4D97-AF65-F5344CB8AC3E}">
        <p14:creationId xmlns:p14="http://schemas.microsoft.com/office/powerpoint/2010/main" val="25135610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77471" y="228600"/>
            <a:ext cx="8408457" cy="390525"/>
          </a:xfrm>
        </p:spPr>
        <p:txBody>
          <a:bodyPr/>
          <a:lstStyle/>
          <a:p>
            <a:r>
              <a:rPr lang="en-GB"/>
              <a:t>Click to edit Master title style</a:t>
            </a:r>
            <a:endParaRPr 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Cover Master">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stretch>
            <a:fillRect/>
          </a:stretch>
        </p:blipFill>
        <p:spPr>
          <a:xfrm>
            <a:off x="355600" y="0"/>
            <a:ext cx="8418015" cy="2523576"/>
          </a:xfrm>
          <a:prstGeom prst="rect">
            <a:avLst/>
          </a:prstGeom>
        </p:spPr>
      </p:pic>
      <p:sp>
        <p:nvSpPr>
          <p:cNvPr id="7" name="Rectangle 9"/>
          <p:cNvSpPr>
            <a:spLocks noGrp="1" noChangeArrowheads="1"/>
          </p:cNvSpPr>
          <p:nvPr>
            <p:ph type="ctrTitle" hasCustomPrompt="1"/>
          </p:nvPr>
        </p:nvSpPr>
        <p:spPr>
          <a:xfrm>
            <a:off x="365760" y="2748096"/>
            <a:ext cx="8409410" cy="616744"/>
          </a:xfrm>
          <a:prstGeom prst="rect">
            <a:avLst/>
          </a:prstGeom>
        </p:spPr>
        <p:txBody>
          <a:bodyPr lIns="0" tIns="0" rIns="0" bIns="0"/>
          <a:lstStyle>
            <a:lvl1pPr>
              <a:defRPr sz="2800" b="1" baseline="0">
                <a:solidFill>
                  <a:schemeClr val="tx1"/>
                </a:solidFill>
              </a:defRPr>
            </a:lvl1pPr>
          </a:lstStyle>
          <a:p>
            <a:r>
              <a:rPr lang="en-GB" noProof="0"/>
              <a:t>Data Ribbon Cover: 28 pt Arial Bold, 0.9 line spacing, max two lines. </a:t>
            </a:r>
          </a:p>
        </p:txBody>
      </p:sp>
      <p:sp>
        <p:nvSpPr>
          <p:cNvPr id="11" name="Subtitle 10"/>
          <p:cNvSpPr>
            <a:spLocks noGrp="1" noChangeArrowheads="1"/>
          </p:cNvSpPr>
          <p:nvPr>
            <p:ph type="subTitle" idx="1" hasCustomPrompt="1"/>
          </p:nvPr>
        </p:nvSpPr>
        <p:spPr>
          <a:xfrm>
            <a:off x="365760" y="3456219"/>
            <a:ext cx="8409410" cy="628650"/>
          </a:xfrm>
          <a:prstGeom prst="rect">
            <a:avLst/>
          </a:prstGeom>
        </p:spPr>
        <p:txBody>
          <a:bodyPr lIns="0" tIns="0" rIns="0" bIns="0"/>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1500" b="0" baseline="0"/>
            </a:lvl1pPr>
          </a:lstStyle>
          <a:p>
            <a:r>
              <a:rPr lang="en-GB" noProof="0"/>
              <a:t>Subtitle is 15 pt Arial, 0.9 line spacing, max 3 lines. Edit Cover Master slide to change image: From View tab, click on Slide Master/Cover Master layout; right-click on picture, select “Change Picture” from the drop down menu. Select image data ribbon image library.</a:t>
            </a:r>
          </a:p>
        </p:txBody>
      </p:sp>
    </p:spTree>
    <p:extLst>
      <p:ext uri="{BB962C8B-B14F-4D97-AF65-F5344CB8AC3E}">
        <p14:creationId xmlns:p14="http://schemas.microsoft.com/office/powerpoint/2010/main" val="27761157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Legal disclaim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a:t>Click to edit Master title style</a:t>
            </a:r>
          </a:p>
        </p:txBody>
      </p:sp>
      <p:sp>
        <p:nvSpPr>
          <p:cNvPr id="3" name="Content Placeholder 2"/>
          <p:cNvSpPr>
            <a:spLocks noGrp="1"/>
          </p:cNvSpPr>
          <p:nvPr>
            <p:ph idx="1"/>
          </p:nvPr>
        </p:nvSpPr>
        <p:spPr>
          <a:xfrm>
            <a:off x="366713" y="2571750"/>
            <a:ext cx="8410575" cy="2000250"/>
          </a:xfrm>
        </p:spPr>
        <p:txBody>
          <a:bodyPr/>
          <a:lstStyle>
            <a:lvl1pPr>
              <a:buNone/>
              <a:defRPr/>
            </a:lvl1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Biographi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a:t>Click to edit Master title style</a:t>
            </a:r>
          </a:p>
        </p:txBody>
      </p:sp>
      <p:sp>
        <p:nvSpPr>
          <p:cNvPr id="3" name="Content Placeholder 2"/>
          <p:cNvSpPr>
            <a:spLocks noGrp="1"/>
          </p:cNvSpPr>
          <p:nvPr>
            <p:ph idx="1"/>
          </p:nvPr>
        </p:nvSpPr>
        <p:spPr>
          <a:xfrm>
            <a:off x="1399033" y="1207009"/>
            <a:ext cx="3486477" cy="517289"/>
          </a:xfrm>
        </p:spPr>
        <p:txBody>
          <a:bodyPr anchor="b" anchorCtr="0"/>
          <a:lstStyle>
            <a:lvl1pPr>
              <a:buNone/>
              <a:defRPr sz="1000"/>
            </a:lvl1pPr>
            <a:lvl2pPr>
              <a:defRPr sz="1000"/>
            </a:lvl2pPr>
            <a:lvl3pPr>
              <a:defRPr sz="1000"/>
            </a:lvl3pPr>
            <a:lvl4pPr>
              <a:defRPr sz="1000"/>
            </a:lvl4pPr>
            <a:lvl5pPr>
              <a:defRPr sz="1000"/>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2_Section Divider">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75841" y="346902"/>
            <a:ext cx="8394223" cy="1458210"/>
          </a:xfrm>
          <a:prstGeom prst="rect">
            <a:avLst/>
          </a:prstGeom>
        </p:spPr>
      </p:pic>
      <p:sp>
        <p:nvSpPr>
          <p:cNvPr id="9" name="Rectangle 16"/>
          <p:cNvSpPr>
            <a:spLocks noGrp="1" noChangeArrowheads="1"/>
          </p:cNvSpPr>
          <p:nvPr>
            <p:ph type="ctrTitle" hasCustomPrompt="1"/>
          </p:nvPr>
        </p:nvSpPr>
        <p:spPr>
          <a:xfrm>
            <a:off x="366713" y="2057301"/>
            <a:ext cx="8410575" cy="616744"/>
          </a:xfrm>
          <a:prstGeom prst="rect">
            <a:avLst/>
          </a:prstGeom>
          <a:noFill/>
        </p:spPr>
        <p:txBody>
          <a:bodyPr lIns="0" tIns="0" rIns="0" bIns="0"/>
          <a:lstStyle>
            <a:lvl1pPr>
              <a:lnSpc>
                <a:spcPct val="90000"/>
              </a:lnSpc>
              <a:defRPr sz="2800" b="1" baseline="0">
                <a:solidFill>
                  <a:schemeClr val="tx1"/>
                </a:solidFill>
              </a:defRPr>
            </a:lvl1pPr>
          </a:lstStyle>
          <a:p>
            <a:r>
              <a:rPr lang="en-US" dirty="0"/>
              <a:t>Section Divider: title copy 28 </a:t>
            </a:r>
            <a:r>
              <a:rPr lang="en-US" dirty="0" err="1"/>
              <a:t>pt</a:t>
            </a:r>
            <a:r>
              <a:rPr lang="en-US" dirty="0"/>
              <a:t> Arial Bold, 0.9 line spacing, image is 1.6×9.2″ @150 dpi</a:t>
            </a:r>
          </a:p>
        </p:txBody>
      </p:sp>
      <p:sp>
        <p:nvSpPr>
          <p:cNvPr id="7" name="Rectangle 17"/>
          <p:cNvSpPr>
            <a:spLocks noGrp="1" noChangeArrowheads="1"/>
          </p:cNvSpPr>
          <p:nvPr>
            <p:ph type="subTitle" idx="1" hasCustomPrompt="1"/>
          </p:nvPr>
        </p:nvSpPr>
        <p:spPr>
          <a:xfrm>
            <a:off x="366803" y="2857401"/>
            <a:ext cx="8402378" cy="1738938"/>
          </a:xfrm>
          <a:prstGeom prst="rect">
            <a:avLst/>
          </a:prstGeom>
        </p:spPr>
        <p:txBody>
          <a:bodyPr wrap="square" lIns="0" tIns="0" rIns="0" bIns="0">
            <a:spAutoFit/>
          </a:bodyPr>
          <a:lstStyle>
            <a:lvl1pPr marL="228600" marR="0" indent="-228600" algn="l" defTabSz="914400" rtl="0" eaLnBrk="1" fontAlgn="base" latinLnBrk="0" hangingPunct="1">
              <a:lnSpc>
                <a:spcPct val="100000"/>
              </a:lnSpc>
              <a:spcBef>
                <a:spcPts val="600"/>
              </a:spcBef>
              <a:spcAft>
                <a:spcPct val="0"/>
              </a:spcAft>
              <a:buClr>
                <a:schemeClr val="tx1"/>
              </a:buClr>
              <a:buSzTx/>
              <a:buFont typeface="Wingdings" pitchFamily="2" charset="2"/>
              <a:buChar char="§"/>
              <a:tabLst/>
              <a:defRPr sz="1800" baseline="0"/>
            </a:lvl1pPr>
          </a:lstStyle>
          <a:p>
            <a:r>
              <a:rPr lang="en-US" dirty="0">
                <a:solidFill>
                  <a:schemeClr val="tx1"/>
                </a:solidFill>
              </a:rPr>
              <a:t>Subtitle </a:t>
            </a:r>
            <a:r>
              <a:rPr lang="en-US" dirty="0"/>
              <a:t>is 18 </a:t>
            </a:r>
            <a:r>
              <a:rPr lang="en-US" dirty="0" err="1"/>
              <a:t>pt</a:t>
            </a:r>
            <a:r>
              <a:rPr lang="en-US" dirty="0"/>
              <a:t> Arial, line spacing single</a:t>
            </a:r>
            <a:br>
              <a:rPr lang="en-US" dirty="0"/>
            </a:br>
            <a:r>
              <a:rPr lang="en-US" dirty="0"/>
              <a:t>Edit the Section Divider slide to change the image on the section divider: Go to the View tab and click on Slide Master; Click on Section Divider layout; right-click on the picture, select “Change Picture” from the drop down menu. Select image from appropriate image library.</a:t>
            </a:r>
          </a:p>
          <a:p>
            <a:endParaRPr lang="en-US" dirty="0">
              <a:solidFill>
                <a:schemeClr val="tx1"/>
              </a:solidFill>
            </a:endParaRPr>
          </a:p>
        </p:txBody>
      </p:sp>
    </p:spTree>
    <p:extLst>
      <p:ext uri="{BB962C8B-B14F-4D97-AF65-F5344CB8AC3E}">
        <p14:creationId xmlns:p14="http://schemas.microsoft.com/office/powerpoint/2010/main" val="13129917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Section Divider">
    <p:bg>
      <p:bgPr>
        <a:solidFill>
          <a:schemeClr val="bg1"/>
        </a:solidFill>
        <a:effectLst/>
      </p:bgPr>
    </p:bg>
    <p:spTree>
      <p:nvGrpSpPr>
        <p:cNvPr id="1" name=""/>
        <p:cNvGrpSpPr/>
        <p:nvPr/>
      </p:nvGrpSpPr>
      <p:grpSpPr>
        <a:xfrm>
          <a:off x="0" y="0"/>
          <a:ext cx="0" cy="0"/>
          <a:chOff x="0" y="0"/>
          <a:chExt cx="0" cy="0"/>
        </a:xfrm>
      </p:grpSpPr>
      <p:pic>
        <p:nvPicPr>
          <p:cNvPr id="5" name="Picture 4"/>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366713" y="0"/>
            <a:ext cx="8410575" cy="1766221"/>
          </a:xfrm>
          <a:prstGeom prst="rect">
            <a:avLst/>
          </a:prstGeom>
        </p:spPr>
      </p:pic>
      <p:sp>
        <p:nvSpPr>
          <p:cNvPr id="9" name="Rectangle 16"/>
          <p:cNvSpPr>
            <a:spLocks noGrp="1" noChangeArrowheads="1"/>
          </p:cNvSpPr>
          <p:nvPr>
            <p:ph type="ctrTitle" hasCustomPrompt="1"/>
          </p:nvPr>
        </p:nvSpPr>
        <p:spPr>
          <a:xfrm>
            <a:off x="366713" y="2090112"/>
            <a:ext cx="8410575" cy="616744"/>
          </a:xfrm>
          <a:prstGeom prst="rect">
            <a:avLst/>
          </a:prstGeom>
          <a:noFill/>
        </p:spPr>
        <p:txBody>
          <a:bodyPr lIns="0" tIns="0" rIns="0" bIns="0"/>
          <a:lstStyle>
            <a:lvl1pPr>
              <a:lnSpc>
                <a:spcPct val="90000"/>
              </a:lnSpc>
              <a:defRPr sz="2800" b="1" baseline="0">
                <a:solidFill>
                  <a:schemeClr val="tx1"/>
                </a:solidFill>
              </a:defRPr>
            </a:lvl1pPr>
          </a:lstStyle>
          <a:p>
            <a:r>
              <a:rPr lang="en-GB" noProof="0"/>
              <a:t>Data Ribbon Section Divider: title copy 28 pt Arial Bold, 0.9 line spacing.</a:t>
            </a:r>
          </a:p>
        </p:txBody>
      </p:sp>
      <p:sp>
        <p:nvSpPr>
          <p:cNvPr id="7" name="Rectangle 17"/>
          <p:cNvSpPr>
            <a:spLocks noGrp="1" noChangeArrowheads="1"/>
          </p:cNvSpPr>
          <p:nvPr>
            <p:ph type="subTitle" idx="1" hasCustomPrompt="1"/>
          </p:nvPr>
        </p:nvSpPr>
        <p:spPr>
          <a:xfrm>
            <a:off x="366803" y="2890212"/>
            <a:ext cx="8402378" cy="1738938"/>
          </a:xfrm>
          <a:prstGeom prst="rect">
            <a:avLst/>
          </a:prstGeom>
        </p:spPr>
        <p:txBody>
          <a:bodyPr wrap="square" lIns="0" tIns="0" rIns="0" bIns="0">
            <a:spAutoFit/>
          </a:bodyPr>
          <a:lstStyle>
            <a:lvl1pPr marL="228600" marR="0" indent="-228600" algn="l" defTabSz="914400" rtl="0" eaLnBrk="1" fontAlgn="base" latinLnBrk="0" hangingPunct="1">
              <a:lnSpc>
                <a:spcPct val="100000"/>
              </a:lnSpc>
              <a:spcBef>
                <a:spcPts val="600"/>
              </a:spcBef>
              <a:spcAft>
                <a:spcPct val="0"/>
              </a:spcAft>
              <a:buClr>
                <a:schemeClr val="tx1"/>
              </a:buClr>
              <a:buSzTx/>
              <a:buFont typeface="Wingdings" pitchFamily="2" charset="2"/>
              <a:buChar char="§"/>
              <a:tabLst/>
              <a:defRPr sz="1800" baseline="0"/>
            </a:lvl1pPr>
          </a:lstStyle>
          <a:p>
            <a:r>
              <a:rPr lang="en-GB" noProof="0">
                <a:solidFill>
                  <a:schemeClr val="tx1"/>
                </a:solidFill>
              </a:rPr>
              <a:t>Subtitle </a:t>
            </a:r>
            <a:r>
              <a:rPr lang="en-GB" noProof="0"/>
              <a:t>is 18 pt Arial, line spacing single</a:t>
            </a:r>
            <a:br>
              <a:rPr lang="en-GB" noProof="0"/>
            </a:br>
            <a:r>
              <a:rPr lang="en-GB" noProof="0"/>
              <a:t>Edit the Section Divider slide to change the image on the section divider: Go to the View tab and click on Slide Master; Click on Section Divider layout; right-click on the picture, select “Change Picture” from the drop down menu. Select image from data ribbon library.</a:t>
            </a:r>
          </a:p>
          <a:p>
            <a:endParaRPr lang="en-GB" noProof="0">
              <a:solidFill>
                <a:schemeClr val="tx1"/>
              </a:solidFill>
            </a:endParaRPr>
          </a:p>
        </p:txBody>
      </p:sp>
    </p:spTree>
    <p:extLst>
      <p:ext uri="{BB962C8B-B14F-4D97-AF65-F5344CB8AC3E}">
        <p14:creationId xmlns:p14="http://schemas.microsoft.com/office/powerpoint/2010/main" val="38841934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ub-Section Divider">
    <p:bg>
      <p:bgPr>
        <a:solidFill>
          <a:schemeClr val="bg1"/>
        </a:solidFill>
        <a:effectLst/>
      </p:bgPr>
    </p:bg>
    <p:spTree>
      <p:nvGrpSpPr>
        <p:cNvPr id="1" name=""/>
        <p:cNvGrpSpPr/>
        <p:nvPr/>
      </p:nvGrpSpPr>
      <p:grpSpPr>
        <a:xfrm>
          <a:off x="0" y="0"/>
          <a:ext cx="0" cy="0"/>
          <a:chOff x="0" y="0"/>
          <a:chExt cx="0" cy="0"/>
        </a:xfrm>
      </p:grpSpPr>
      <p:sp>
        <p:nvSpPr>
          <p:cNvPr id="9" name="Rectangle 16"/>
          <p:cNvSpPr>
            <a:spLocks noGrp="1" noChangeArrowheads="1"/>
          </p:cNvSpPr>
          <p:nvPr>
            <p:ph type="ctrTitle" hasCustomPrompt="1"/>
          </p:nvPr>
        </p:nvSpPr>
        <p:spPr>
          <a:xfrm>
            <a:off x="366713" y="2057301"/>
            <a:ext cx="8410575" cy="616744"/>
          </a:xfrm>
          <a:prstGeom prst="rect">
            <a:avLst/>
          </a:prstGeom>
          <a:noFill/>
        </p:spPr>
        <p:txBody>
          <a:bodyPr lIns="0" tIns="0" rIns="0" bIns="0"/>
          <a:lstStyle>
            <a:lvl1pPr>
              <a:lnSpc>
                <a:spcPct val="90000"/>
              </a:lnSpc>
              <a:defRPr sz="2800" b="1" baseline="0">
                <a:solidFill>
                  <a:schemeClr val="tx1"/>
                </a:solidFill>
              </a:defRPr>
            </a:lvl1pPr>
          </a:lstStyle>
          <a:p>
            <a:r>
              <a:rPr lang="en-GB" noProof="0"/>
              <a:t>Sub–Section Divider: title copy 28 pt Arial Bold, 0.9 line spacing, no image</a:t>
            </a:r>
          </a:p>
        </p:txBody>
      </p:sp>
      <p:sp>
        <p:nvSpPr>
          <p:cNvPr id="7" name="Rectangle 17"/>
          <p:cNvSpPr>
            <a:spLocks noGrp="1" noChangeArrowheads="1"/>
          </p:cNvSpPr>
          <p:nvPr>
            <p:ph type="subTitle" idx="1" hasCustomPrompt="1"/>
          </p:nvPr>
        </p:nvSpPr>
        <p:spPr>
          <a:xfrm>
            <a:off x="366803" y="2857402"/>
            <a:ext cx="8402378" cy="276999"/>
          </a:xfrm>
          <a:prstGeom prst="rect">
            <a:avLst/>
          </a:prstGeom>
        </p:spPr>
        <p:txBody>
          <a:bodyPr wrap="square" lIns="0" tIns="0" rIns="0" bIns="0">
            <a:spAutoFit/>
          </a:bodyPr>
          <a:lstStyle>
            <a:lvl1pPr marL="228600" marR="0" indent="-228600" algn="l" defTabSz="914400" rtl="0" eaLnBrk="1" fontAlgn="base" latinLnBrk="0" hangingPunct="1">
              <a:lnSpc>
                <a:spcPct val="100000"/>
              </a:lnSpc>
              <a:spcBef>
                <a:spcPts val="600"/>
              </a:spcBef>
              <a:spcAft>
                <a:spcPct val="0"/>
              </a:spcAft>
              <a:buClr>
                <a:schemeClr val="tx1"/>
              </a:buClr>
              <a:buSzTx/>
              <a:buFont typeface="Wingdings" pitchFamily="2" charset="2"/>
              <a:buChar char="§"/>
              <a:tabLst/>
              <a:defRPr sz="1800" baseline="0"/>
            </a:lvl1pPr>
          </a:lstStyle>
          <a:p>
            <a:r>
              <a:rPr lang="en-GB" noProof="0">
                <a:solidFill>
                  <a:schemeClr val="tx1"/>
                </a:solidFill>
              </a:rPr>
              <a:t>Subtitle </a:t>
            </a:r>
            <a:r>
              <a:rPr lang="en-GB" noProof="0"/>
              <a:t>is 18 pt Arial, line spacing single</a:t>
            </a:r>
            <a:endParaRPr lang="en-GB" noProof="0">
              <a:solidFill>
                <a:schemeClr val="tx1"/>
              </a:solidFill>
            </a:endParaRPr>
          </a:p>
        </p:txBody>
      </p:sp>
      <p:sp>
        <p:nvSpPr>
          <p:cNvPr id="2" name="Rectangle 1"/>
          <p:cNvSpPr/>
          <p:nvPr userDrawn="1"/>
        </p:nvSpPr>
        <p:spPr bwMode="white">
          <a:xfrm>
            <a:off x="366713" y="622738"/>
            <a:ext cx="8410575" cy="12612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pitchFamily="108" charset="-128"/>
            </a:endParaRPr>
          </a:p>
        </p:txBody>
      </p:sp>
    </p:spTree>
    <p:extLst>
      <p:ext uri="{BB962C8B-B14F-4D97-AF65-F5344CB8AC3E}">
        <p14:creationId xmlns:p14="http://schemas.microsoft.com/office/powerpoint/2010/main" val="6797205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Agend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a:t>Click to edit Master title style</a:t>
            </a:r>
          </a:p>
        </p:txBody>
      </p:sp>
      <p:sp>
        <p:nvSpPr>
          <p:cNvPr id="3" name="Content Placeholder 2"/>
          <p:cNvSpPr>
            <a:spLocks noGrp="1"/>
          </p:cNvSpPr>
          <p:nvPr>
            <p:ph idx="1"/>
          </p:nvPr>
        </p:nvSpPr>
        <p:spPr/>
        <p:txBody>
          <a:bodyPr/>
          <a:lstStyle>
            <a:lvl1pPr marL="0" indent="0">
              <a:buNone/>
              <a:tabLst>
                <a:tab pos="1828800" algn="l"/>
              </a:tabLst>
              <a:defRPr/>
            </a:lvl1pPr>
            <a:lvl2pPr marL="0" indent="0">
              <a:buNone/>
              <a:tabLst>
                <a:tab pos="1828800" algn="l"/>
              </a:tabLst>
              <a:defRPr>
                <a:solidFill>
                  <a:schemeClr val="bg1">
                    <a:lumMod val="50000"/>
                  </a:schemeClr>
                </a:solidFill>
              </a:defRPr>
            </a:lvl2pPr>
            <a:lvl3pPr marL="2057400" indent="-228600">
              <a:buFont typeface="Wingdings" panose="05000000000000000000" pitchFamily="2" charset="2"/>
              <a:buChar char="§"/>
              <a:defRPr/>
            </a:lvl3pPr>
            <a:lvl4pPr marL="2057400" indent="-228600">
              <a:buClr>
                <a:schemeClr val="bg1">
                  <a:lumMod val="50000"/>
                </a:schemeClr>
              </a:buClr>
              <a:buFont typeface="Wingdings" panose="05000000000000000000" pitchFamily="2" charset="2"/>
              <a:buChar char="§"/>
              <a:defRPr>
                <a:solidFill>
                  <a:schemeClr val="bg1">
                    <a:lumMod val="50000"/>
                  </a:schemeClr>
                </a:solidFill>
              </a:defRPr>
            </a:lvl4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a:t>Click to edit Master title style</a:t>
            </a:r>
          </a:p>
        </p:txBody>
      </p:sp>
      <p:sp>
        <p:nvSpPr>
          <p:cNvPr id="3" name="Content Placeholder 2"/>
          <p:cNvSpPr>
            <a:spLocks noGrp="1"/>
          </p:cNvSpPr>
          <p:nvPr>
            <p:ph idx="1"/>
          </p:nvPr>
        </p:nvSpPr>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Tree>
    <p:extLst>
      <p:ext uri="{BB962C8B-B14F-4D97-AF65-F5344CB8AC3E}">
        <p14:creationId xmlns:p14="http://schemas.microsoft.com/office/powerpoint/2010/main" val="4214258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ub-Title Content">
    <p:spTree>
      <p:nvGrpSpPr>
        <p:cNvPr id="1" name=""/>
        <p:cNvGrpSpPr/>
        <p:nvPr/>
      </p:nvGrpSpPr>
      <p:grpSpPr>
        <a:xfrm>
          <a:off x="0" y="0"/>
          <a:ext cx="0" cy="0"/>
          <a:chOff x="0" y="0"/>
          <a:chExt cx="0" cy="0"/>
        </a:xfrm>
      </p:grpSpPr>
      <p:sp>
        <p:nvSpPr>
          <p:cNvPr id="2" name="Title 1"/>
          <p:cNvSpPr>
            <a:spLocks noGrp="1"/>
          </p:cNvSpPr>
          <p:nvPr>
            <p:ph type="title"/>
          </p:nvPr>
        </p:nvSpPr>
        <p:spPr>
          <a:xfrm>
            <a:off x="366713" y="228600"/>
            <a:ext cx="8410575" cy="163286"/>
          </a:xfrm>
        </p:spPr>
        <p:txBody>
          <a:bodyPr/>
          <a:lstStyle/>
          <a:p>
            <a:r>
              <a:rPr lang="en-GB" noProof="0"/>
              <a:t>Click to edit Master title style</a:t>
            </a:r>
          </a:p>
        </p:txBody>
      </p:sp>
      <p:sp>
        <p:nvSpPr>
          <p:cNvPr id="8" name="Text Placeholder 7"/>
          <p:cNvSpPr>
            <a:spLocks noGrp="1"/>
          </p:cNvSpPr>
          <p:nvPr>
            <p:ph type="body" sz="quarter" idx="13"/>
          </p:nvPr>
        </p:nvSpPr>
        <p:spPr>
          <a:xfrm>
            <a:off x="366713" y="421482"/>
            <a:ext cx="8410575" cy="164306"/>
          </a:xfrm>
        </p:spPr>
        <p:txBody>
          <a:bodyPr/>
          <a:lstStyle>
            <a:lvl1pPr>
              <a:buNone/>
              <a:defRPr sz="1600">
                <a:solidFill>
                  <a:schemeClr val="tx2"/>
                </a:solidFill>
              </a:defRPr>
            </a:lvl1pPr>
          </a:lstStyle>
          <a:p>
            <a:pPr lvl="0"/>
            <a:r>
              <a:rPr lang="en-GB" noProof="0"/>
              <a:t>Click to edit Master text styles</a:t>
            </a:r>
          </a:p>
        </p:txBody>
      </p:sp>
      <p:sp>
        <p:nvSpPr>
          <p:cNvPr id="5" name="Text Placeholder 4"/>
          <p:cNvSpPr>
            <a:spLocks noGrp="1"/>
          </p:cNvSpPr>
          <p:nvPr>
            <p:ph type="body" sz="quarter" idx="14"/>
          </p:nvPr>
        </p:nvSpPr>
        <p:spPr>
          <a:xfrm>
            <a:off x="366713" y="858441"/>
            <a:ext cx="8410575" cy="3587353"/>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DRAFT 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2" name="Title 1"/>
          <p:cNvSpPr>
            <a:spLocks noGrp="1"/>
          </p:cNvSpPr>
          <p:nvPr>
            <p:ph type="title"/>
          </p:nvPr>
        </p:nvSpPr>
        <p:spPr/>
        <p:txBody>
          <a:bodyPr/>
          <a:lstStyle/>
          <a:p>
            <a:r>
              <a:rPr lang="en-GB" noProof="0"/>
              <a:t>Click to edit Master title style</a:t>
            </a:r>
          </a:p>
        </p:txBody>
      </p:sp>
      <p:sp>
        <p:nvSpPr>
          <p:cNvPr id="6" name="TextBox 5"/>
          <p:cNvSpPr txBox="1"/>
          <p:nvPr userDrawn="1"/>
        </p:nvSpPr>
        <p:spPr>
          <a:xfrm rot="20147015">
            <a:off x="1042617" y="1160649"/>
            <a:ext cx="6717389" cy="2646878"/>
          </a:xfrm>
          <a:prstGeom prst="rect">
            <a:avLst/>
          </a:prstGeom>
          <a:noFill/>
        </p:spPr>
        <p:txBody>
          <a:bodyPr wrap="square" rtlCol="0">
            <a:spAutoFit/>
          </a:bodyPr>
          <a:lstStyle/>
          <a:p>
            <a:pPr algn="ctr"/>
            <a:r>
              <a:rPr lang="en-US" sz="16600" b="1" dirty="0">
                <a:solidFill>
                  <a:srgbClr val="C9CAC8"/>
                </a:solidFill>
              </a:rPr>
              <a:t>Draft</a:t>
            </a:r>
            <a:endParaRPr lang="en-US" b="1" dirty="0">
              <a:solidFill>
                <a:srgbClr val="C9CAC8"/>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ubheader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a:t>Click to edit Master title style</a:t>
            </a:r>
          </a:p>
        </p:txBody>
      </p:sp>
      <p:sp>
        <p:nvSpPr>
          <p:cNvPr id="3" name="Content Placeholder 2"/>
          <p:cNvSpPr>
            <a:spLocks noGrp="1"/>
          </p:cNvSpPr>
          <p:nvPr>
            <p:ph idx="1"/>
          </p:nvPr>
        </p:nvSpPr>
        <p:spPr>
          <a:xfrm>
            <a:off x="366713" y="858441"/>
            <a:ext cx="8410575" cy="3713559"/>
          </a:xfrm>
        </p:spPr>
        <p:txBody>
          <a:bodyPr/>
          <a:lstStyle>
            <a:lvl1pPr marL="0" indent="0">
              <a:buNone/>
              <a:defRPr sz="1800" b="0"/>
            </a:lvl1pPr>
            <a:lvl2pPr marL="0" indent="0">
              <a:spcAft>
                <a:spcPts val="400"/>
              </a:spcAft>
              <a:buNone/>
              <a:defRPr/>
            </a:lvl2pPr>
            <a:lvl3pPr marL="228600" indent="-228600">
              <a:buFont typeface="Wingdings" panose="05000000000000000000" pitchFamily="2" charset="2"/>
              <a:buChar char="§"/>
              <a:defRPr/>
            </a:lvl3pPr>
            <a:lvl4pPr marL="571500" indent="-225425">
              <a:buFont typeface="Arial" panose="020B0604020202020204" pitchFamily="34" charset="0"/>
              <a:buChar char="–"/>
              <a:defRPr/>
            </a:lvl4pPr>
            <a:lvl5pPr marL="917575" indent="-231775">
              <a:buFont typeface="Arial" panose="020B0604020202020204" pitchFamily="34" charset="0"/>
              <a:buChar char="•"/>
              <a:defRPr/>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2.jpe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66713" y="228600"/>
            <a:ext cx="8408457" cy="390525"/>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p>
            <a:pPr lvl="0"/>
            <a:r>
              <a:rPr lang="en-GB" noProof="0"/>
              <a:t>Click to edit Master title style</a:t>
            </a:r>
          </a:p>
        </p:txBody>
      </p:sp>
      <p:sp>
        <p:nvSpPr>
          <p:cNvPr id="1027" name="Rectangle 3"/>
          <p:cNvSpPr>
            <a:spLocks noGrp="1" noChangeArrowheads="1"/>
          </p:cNvSpPr>
          <p:nvPr>
            <p:ph type="body" idx="1"/>
          </p:nvPr>
        </p:nvSpPr>
        <p:spPr bwMode="auto">
          <a:xfrm>
            <a:off x="366713" y="858441"/>
            <a:ext cx="8408457" cy="354369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1034" name="Line 10"/>
          <p:cNvSpPr>
            <a:spLocks noChangeShapeType="1"/>
          </p:cNvSpPr>
          <p:nvPr/>
        </p:nvSpPr>
        <p:spPr bwMode="auto">
          <a:xfrm>
            <a:off x="369648" y="685801"/>
            <a:ext cx="8407640" cy="0"/>
          </a:xfrm>
          <a:prstGeom prst="line">
            <a:avLst/>
          </a:prstGeom>
          <a:noFill/>
          <a:ln w="9525">
            <a:solidFill>
              <a:schemeClr val="bg2"/>
            </a:solidFill>
            <a:round/>
            <a:headEnd/>
            <a:tailEnd/>
          </a:ln>
        </p:spPr>
        <p:txBody>
          <a:bodyPr wrap="none" anchor="ctr"/>
          <a:lstStyle/>
          <a:p>
            <a:endParaRPr lang="en-US"/>
          </a:p>
        </p:txBody>
      </p:sp>
      <p:sp>
        <p:nvSpPr>
          <p:cNvPr id="9" name="TextBox 8"/>
          <p:cNvSpPr txBox="1"/>
          <p:nvPr/>
        </p:nvSpPr>
        <p:spPr>
          <a:xfrm>
            <a:off x="6400800" y="4864784"/>
            <a:ext cx="353634" cy="123111"/>
          </a:xfrm>
          <a:prstGeom prst="rect">
            <a:avLst/>
          </a:prstGeom>
          <a:noFill/>
        </p:spPr>
        <p:txBody>
          <a:bodyPr wrap="square" lIns="0" tIns="0" rIns="0" bIns="0" rtlCol="0" anchor="b" anchorCtr="0">
            <a:spAutoFit/>
          </a:bodyPr>
          <a:lstStyle/>
          <a:p>
            <a:pPr marL="0" marR="0" indent="0" algn="r" defTabSz="914400" rtl="0" eaLnBrk="0" fontAlgn="base" latinLnBrk="0" hangingPunct="0">
              <a:lnSpc>
                <a:spcPct val="100000"/>
              </a:lnSpc>
              <a:spcBef>
                <a:spcPct val="0"/>
              </a:spcBef>
              <a:spcAft>
                <a:spcPct val="0"/>
              </a:spcAft>
              <a:buClrTx/>
              <a:buSzTx/>
              <a:buFontTx/>
              <a:buNone/>
              <a:tabLst/>
              <a:defRPr/>
            </a:pPr>
            <a:fld id="{BC0FA351-5A70-4EC9-BE2D-E8D941B01E50}" type="slidenum">
              <a:rPr lang="en-US" sz="800" smtClean="0">
                <a:solidFill>
                  <a:schemeClr val="bg2"/>
                </a:solidFill>
              </a:rPr>
              <a:pPr marL="0" marR="0" indent="0" algn="r" defTabSz="914400" rtl="0" eaLnBrk="0" fontAlgn="base" latinLnBrk="0" hangingPunct="0">
                <a:lnSpc>
                  <a:spcPct val="100000"/>
                </a:lnSpc>
                <a:spcBef>
                  <a:spcPct val="0"/>
                </a:spcBef>
                <a:spcAft>
                  <a:spcPct val="0"/>
                </a:spcAft>
                <a:buClrTx/>
                <a:buSzTx/>
                <a:buFontTx/>
                <a:buNone/>
                <a:tabLst/>
                <a:defRPr/>
              </a:pPr>
              <a:t>‹#›</a:t>
            </a:fld>
            <a:endParaRPr lang="en-US" sz="800" dirty="0">
              <a:solidFill>
                <a:schemeClr val="bg2"/>
              </a:solidFill>
            </a:endParaRPr>
          </a:p>
        </p:txBody>
      </p:sp>
      <p:sp>
        <p:nvSpPr>
          <p:cNvPr id="2" name="tbxMarketSlide">
            <a:extLst>
              <a:ext uri="{FF2B5EF4-FFF2-40B4-BE49-F238E27FC236}">
                <a16:creationId xmlns:a16="http://schemas.microsoft.com/office/drawing/2014/main" id="{0472A118-2EE7-44DA-96C2-28700C1123DF}"/>
              </a:ext>
            </a:extLst>
          </p:cNvPr>
          <p:cNvSpPr txBox="1"/>
          <p:nvPr userDrawn="1"/>
        </p:nvSpPr>
        <p:spPr>
          <a:xfrm>
            <a:off x="370800" y="4546446"/>
            <a:ext cx="6033601" cy="430887"/>
          </a:xfrm>
          <a:prstGeom prst="rect">
            <a:avLst/>
          </a:prstGeom>
          <a:noFill/>
        </p:spPr>
        <p:txBody>
          <a:bodyPr vert="horz" wrap="square" lIns="0" tIns="0" rIns="0" bIns="0" rtlCol="0" anchor="b">
            <a:spAutoFit/>
          </a:bodyPr>
          <a:lstStyle/>
          <a:p>
            <a:pPr algn="l">
              <a:lnSpc>
                <a:spcPct val="100000"/>
              </a:lnSpc>
              <a:spcBef>
                <a:spcPct val="0"/>
              </a:spcBef>
              <a:spcAft>
                <a:spcPct val="0"/>
              </a:spcAft>
            </a:pPr>
            <a:endParaRPr lang="en-GB" sz="700" b="1" dirty="0">
              <a:latin typeface="Arial" panose="020B0604020202020204" pitchFamily="34" charset="0"/>
            </a:endParaRPr>
          </a:p>
          <a:p>
            <a:pPr algn="l">
              <a:lnSpc>
                <a:spcPct val="100000"/>
              </a:lnSpc>
              <a:spcBef>
                <a:spcPct val="0"/>
              </a:spcBef>
              <a:spcAft>
                <a:spcPct val="0"/>
              </a:spcAft>
            </a:pPr>
            <a:r>
              <a:rPr lang="en-GB" sz="700" b="0" dirty="0">
                <a:latin typeface="Arial" panose="020B0604020202020204" pitchFamily="34" charset="0"/>
              </a:rPr>
              <a:t>12 September 2019</a:t>
            </a:r>
          </a:p>
          <a:p>
            <a:pPr algn="l">
              <a:lnSpc>
                <a:spcPct val="100000"/>
              </a:lnSpc>
              <a:spcBef>
                <a:spcPct val="0"/>
              </a:spcBef>
              <a:spcAft>
                <a:spcPct val="0"/>
              </a:spcAft>
            </a:pPr>
            <a:endParaRPr lang="en-GB" sz="700" b="0" dirty="0">
              <a:latin typeface="Arial" panose="020B0604020202020204" pitchFamily="34" charset="0"/>
            </a:endParaRPr>
          </a:p>
          <a:p>
            <a:pPr algn="l">
              <a:lnSpc>
                <a:spcPct val="100000"/>
              </a:lnSpc>
              <a:spcBef>
                <a:spcPct val="0"/>
              </a:spcBef>
              <a:spcAft>
                <a:spcPct val="0"/>
              </a:spcAft>
            </a:pPr>
            <a:r>
              <a:rPr lang="en-GB" sz="700" b="0" dirty="0">
                <a:latin typeface="Arial" panose="020B0604020202020204" pitchFamily="34" charset="0"/>
              </a:rPr>
              <a:t>Aon Solutions UK Limited is authorised and regulated by the Financial Conduct Authority.</a:t>
            </a:r>
          </a:p>
        </p:txBody>
      </p:sp>
      <p:pic>
        <p:nvPicPr>
          <p:cNvPr id="4" name="CompanyLogo2019081942575.6">
            <a:extLst>
              <a:ext uri="{FF2B5EF4-FFF2-40B4-BE49-F238E27FC236}">
                <a16:creationId xmlns:a16="http://schemas.microsoft.com/office/drawing/2014/main" id="{ADFDB0FF-58EA-42E5-8B89-2D8B570416DC}"/>
              </a:ext>
            </a:extLst>
          </p:cNvPr>
          <p:cNvPicPr>
            <a:picLocks/>
          </p:cNvPicPr>
          <p:nvPr userDrawn="1"/>
        </p:nvPicPr>
        <p:blipFill>
          <a:blip r:embed="rId24" cstate="print">
            <a:clrChange>
              <a:clrFrom>
                <a:srgbClr val="FDFDFD"/>
              </a:clrFrom>
              <a:clrTo>
                <a:srgbClr val="FDFDFD">
                  <a:alpha val="0"/>
                </a:srgbClr>
              </a:clrTo>
            </a:clrChange>
            <a:extLst>
              <a:ext uri="{28A0092B-C50C-407E-A947-70E740481C1C}">
                <a14:useLocalDpi xmlns:a14="http://schemas.microsoft.com/office/drawing/2010/main" val="0"/>
              </a:ext>
            </a:extLst>
          </a:blip>
          <a:stretch>
            <a:fillRect/>
          </a:stretch>
        </p:blipFill>
        <p:spPr>
          <a:xfrm>
            <a:off x="7952401" y="4489201"/>
            <a:ext cx="824400" cy="500400"/>
          </a:xfrm>
          <a:prstGeom prst="rect">
            <a:avLst/>
          </a:prstGeom>
          <a:noFill/>
          <a:extLst>
            <a:ext uri="{909E8E84-426E-40DD-AFC4-6F175D3DCCD1}">
              <a14:hiddenFill xmlns:a14="http://schemas.microsoft.com/office/drawing/2010/main">
                <a:solidFill>
                  <a:scrgbClr r="0" g="0" b="0">
                    <a:alpha val="0"/>
                  </a:scrgbClr>
                </a:solidFill>
              </a14:hiddenFill>
            </a:ext>
          </a:extLst>
        </p:spPr>
      </p:pic>
      <p:pic>
        <p:nvPicPr>
          <p:cNvPr id="6" name="CompanyLogo2019081942575.64">
            <a:extLst>
              <a:ext uri="{FF2B5EF4-FFF2-40B4-BE49-F238E27FC236}">
                <a16:creationId xmlns:a16="http://schemas.microsoft.com/office/drawing/2014/main" id="{B06330E2-3A22-485F-8271-93FC215A74F0}"/>
              </a:ext>
            </a:extLst>
          </p:cNvPr>
          <p:cNvPicPr>
            <a:picLocks/>
          </p:cNvPicPr>
          <p:nvPr userDrawn="1"/>
        </p:nvPicPr>
        <p:blipFill>
          <a:blip r:embed="rId25" cstate="print">
            <a:clrChange>
              <a:clrFrom>
                <a:srgbClr val="FDFDFD"/>
              </a:clrFrom>
              <a:clrTo>
                <a:srgbClr val="FDFDFD">
                  <a:alpha val="0"/>
                </a:srgbClr>
              </a:clrTo>
            </a:clrChange>
            <a:extLst>
              <a:ext uri="{28A0092B-C50C-407E-A947-70E740481C1C}">
                <a14:useLocalDpi xmlns:a14="http://schemas.microsoft.com/office/drawing/2010/main" val="0"/>
              </a:ext>
            </a:extLst>
          </a:blip>
          <a:stretch>
            <a:fillRect/>
          </a:stretch>
        </p:blipFill>
        <p:spPr>
          <a:xfrm>
            <a:off x="3978001" y="4608001"/>
            <a:ext cx="1188000" cy="380160"/>
          </a:xfrm>
          <a:prstGeom prst="rect">
            <a:avLst/>
          </a:prstGeom>
          <a:noFill/>
          <a:extLst>
            <a:ext uri="{909E8E84-426E-40DD-AFC4-6F175D3DCCD1}">
              <a14:hiddenFill xmlns:a14="http://schemas.microsoft.com/office/drawing/2010/main">
                <a:solidFill>
                  <a:scrgbClr r="0" g="0" b="0">
                    <a:alpha val="0"/>
                  </a:scrgbClr>
                </a:solidFill>
              </a14:hiddenFill>
            </a:ext>
          </a:extLst>
        </p:spPr>
      </p:pic>
    </p:spTree>
  </p:cSld>
  <p:clrMap bg1="lt1" tx1="dk1" bg2="lt2" tx2="dk2" accent1="accent1" accent2="accent2" accent3="accent3" accent4="accent4" accent5="accent5" accent6="accent6" hlink="hlink" folHlink="folHlink"/>
  <p:sldLayoutIdLst>
    <p:sldLayoutId id="2147483698" r:id="rId1"/>
    <p:sldLayoutId id="2147483709" r:id="rId2"/>
    <p:sldLayoutId id="2147483710" r:id="rId3"/>
    <p:sldLayoutId id="2147483700" r:id="rId4"/>
    <p:sldLayoutId id="2147483680" r:id="rId5"/>
    <p:sldLayoutId id="2147483701" r:id="rId6"/>
    <p:sldLayoutId id="2147483681" r:id="rId7"/>
    <p:sldLayoutId id="2147483682" r:id="rId8"/>
    <p:sldLayoutId id="2147483683" r:id="rId9"/>
    <p:sldLayoutId id="2147483702" r:id="rId10"/>
    <p:sldLayoutId id="2147483685" r:id="rId11"/>
    <p:sldLayoutId id="2147483708" r:id="rId12"/>
    <p:sldLayoutId id="2147483704" r:id="rId13"/>
    <p:sldLayoutId id="2147483705" r:id="rId14"/>
    <p:sldLayoutId id="2147483707" r:id="rId15"/>
    <p:sldLayoutId id="2147483686" r:id="rId16"/>
    <p:sldLayoutId id="2147483706" r:id="rId17"/>
    <p:sldLayoutId id="2147483687" r:id="rId18"/>
    <p:sldLayoutId id="2147483688" r:id="rId19"/>
    <p:sldLayoutId id="2147483693" r:id="rId20"/>
    <p:sldLayoutId id="2147483695" r:id="rId21"/>
    <p:sldLayoutId id="2147483711" r:id="rId22"/>
  </p:sldLayoutIdLst>
  <p:hf hdr="0"/>
  <p:txStyles>
    <p:titleStyle>
      <a:lvl1pPr algn="l" rtl="0" eaLnBrk="1" fontAlgn="base" hangingPunct="1">
        <a:lnSpc>
          <a:spcPct val="90000"/>
        </a:lnSpc>
        <a:spcBef>
          <a:spcPct val="0"/>
        </a:spcBef>
        <a:spcAft>
          <a:spcPct val="0"/>
        </a:spcAft>
        <a:defRPr sz="2000">
          <a:solidFill>
            <a:srgbClr val="E11B22"/>
          </a:solidFill>
          <a:latin typeface="+mj-lt"/>
          <a:ea typeface="+mj-ea"/>
          <a:cs typeface="+mj-cs"/>
        </a:defRPr>
      </a:lvl1pPr>
      <a:lvl2pPr algn="l" rtl="0" eaLnBrk="1" fontAlgn="base" hangingPunct="1">
        <a:spcBef>
          <a:spcPct val="0"/>
        </a:spcBef>
        <a:spcAft>
          <a:spcPct val="0"/>
        </a:spcAft>
        <a:defRPr sz="2000">
          <a:solidFill>
            <a:srgbClr val="E11B22"/>
          </a:solidFill>
          <a:latin typeface="Arial" charset="0"/>
          <a:ea typeface="ＭＳ Ｐゴシック" pitchFamily="108" charset="-128"/>
        </a:defRPr>
      </a:lvl2pPr>
      <a:lvl3pPr algn="l" rtl="0" eaLnBrk="1" fontAlgn="base" hangingPunct="1">
        <a:spcBef>
          <a:spcPct val="0"/>
        </a:spcBef>
        <a:spcAft>
          <a:spcPct val="0"/>
        </a:spcAft>
        <a:defRPr sz="2000">
          <a:solidFill>
            <a:srgbClr val="E11B22"/>
          </a:solidFill>
          <a:latin typeface="Arial" charset="0"/>
          <a:ea typeface="ＭＳ Ｐゴシック" pitchFamily="108" charset="-128"/>
        </a:defRPr>
      </a:lvl3pPr>
      <a:lvl4pPr algn="l" rtl="0" eaLnBrk="1" fontAlgn="base" hangingPunct="1">
        <a:spcBef>
          <a:spcPct val="0"/>
        </a:spcBef>
        <a:spcAft>
          <a:spcPct val="0"/>
        </a:spcAft>
        <a:defRPr sz="2000">
          <a:solidFill>
            <a:srgbClr val="E11B22"/>
          </a:solidFill>
          <a:latin typeface="Arial" charset="0"/>
          <a:ea typeface="ＭＳ Ｐゴシック" pitchFamily="108" charset="-128"/>
        </a:defRPr>
      </a:lvl4pPr>
      <a:lvl5pPr algn="l" rtl="0" eaLnBrk="1" fontAlgn="base" hangingPunct="1">
        <a:spcBef>
          <a:spcPct val="0"/>
        </a:spcBef>
        <a:spcAft>
          <a:spcPct val="0"/>
        </a:spcAft>
        <a:defRPr sz="2000">
          <a:solidFill>
            <a:srgbClr val="E11B22"/>
          </a:solidFill>
          <a:latin typeface="Arial" charset="0"/>
          <a:ea typeface="ＭＳ Ｐゴシック" pitchFamily="108" charset="-128"/>
        </a:defRPr>
      </a:lvl5pPr>
      <a:lvl6pPr marL="457200" algn="l" rtl="0" eaLnBrk="1" fontAlgn="base" hangingPunct="1">
        <a:spcBef>
          <a:spcPct val="0"/>
        </a:spcBef>
        <a:spcAft>
          <a:spcPct val="0"/>
        </a:spcAft>
        <a:defRPr sz="2000">
          <a:solidFill>
            <a:srgbClr val="E11B22"/>
          </a:solidFill>
          <a:latin typeface="Arial" charset="0"/>
          <a:ea typeface="ＭＳ Ｐゴシック" pitchFamily="108" charset="-128"/>
        </a:defRPr>
      </a:lvl6pPr>
      <a:lvl7pPr marL="914400" algn="l" rtl="0" eaLnBrk="1" fontAlgn="base" hangingPunct="1">
        <a:spcBef>
          <a:spcPct val="0"/>
        </a:spcBef>
        <a:spcAft>
          <a:spcPct val="0"/>
        </a:spcAft>
        <a:defRPr sz="2000">
          <a:solidFill>
            <a:srgbClr val="E11B22"/>
          </a:solidFill>
          <a:latin typeface="Arial" charset="0"/>
          <a:ea typeface="ＭＳ Ｐゴシック" pitchFamily="108" charset="-128"/>
        </a:defRPr>
      </a:lvl7pPr>
      <a:lvl8pPr marL="1371600" algn="l" rtl="0" eaLnBrk="1" fontAlgn="base" hangingPunct="1">
        <a:spcBef>
          <a:spcPct val="0"/>
        </a:spcBef>
        <a:spcAft>
          <a:spcPct val="0"/>
        </a:spcAft>
        <a:defRPr sz="2000">
          <a:solidFill>
            <a:srgbClr val="E11B22"/>
          </a:solidFill>
          <a:latin typeface="Arial" charset="0"/>
          <a:ea typeface="ＭＳ Ｐゴシック" pitchFamily="108" charset="-128"/>
        </a:defRPr>
      </a:lvl8pPr>
      <a:lvl9pPr marL="1828800" algn="l" rtl="0" eaLnBrk="1" fontAlgn="base" hangingPunct="1">
        <a:spcBef>
          <a:spcPct val="0"/>
        </a:spcBef>
        <a:spcAft>
          <a:spcPct val="0"/>
        </a:spcAft>
        <a:defRPr sz="2000">
          <a:solidFill>
            <a:srgbClr val="E11B22"/>
          </a:solidFill>
          <a:latin typeface="Arial" charset="0"/>
          <a:ea typeface="ＭＳ Ｐゴシック" pitchFamily="108" charset="-128"/>
        </a:defRPr>
      </a:lvl9pPr>
    </p:titleStyle>
    <p:bodyStyle>
      <a:lvl1pPr marL="228600" indent="-228600" algn="l" rtl="0" eaLnBrk="1" fontAlgn="base" hangingPunct="1">
        <a:spcBef>
          <a:spcPts val="400"/>
        </a:spcBef>
        <a:spcAft>
          <a:spcPct val="0"/>
        </a:spcAft>
        <a:buClr>
          <a:schemeClr val="tx1"/>
        </a:buClr>
        <a:buFont typeface="Wingdings" pitchFamily="2" charset="2"/>
        <a:buChar char="§"/>
        <a:defRPr sz="1400">
          <a:solidFill>
            <a:schemeClr val="tx1"/>
          </a:solidFill>
          <a:latin typeface="+mn-lt"/>
          <a:ea typeface="+mn-ea"/>
          <a:cs typeface="+mn-cs"/>
        </a:defRPr>
      </a:lvl1pPr>
      <a:lvl2pPr marL="511175" indent="-228600" algn="l" rtl="0" eaLnBrk="1" fontAlgn="base" hangingPunct="1">
        <a:spcBef>
          <a:spcPts val="400"/>
        </a:spcBef>
        <a:spcAft>
          <a:spcPct val="0"/>
        </a:spcAft>
        <a:buClr>
          <a:schemeClr val="tx1"/>
        </a:buClr>
        <a:buChar char="–"/>
        <a:defRPr sz="1400">
          <a:solidFill>
            <a:schemeClr val="tx1"/>
          </a:solidFill>
          <a:latin typeface="+mn-lt"/>
          <a:ea typeface="+mn-ea"/>
        </a:defRPr>
      </a:lvl2pPr>
      <a:lvl3pPr marL="739775" indent="-228600" algn="l" rtl="0" eaLnBrk="1" fontAlgn="base" hangingPunct="1">
        <a:spcBef>
          <a:spcPts val="400"/>
        </a:spcBef>
        <a:spcAft>
          <a:spcPct val="0"/>
        </a:spcAft>
        <a:buClr>
          <a:schemeClr val="tx1"/>
        </a:buClr>
        <a:buChar char="•"/>
        <a:defRPr sz="1400">
          <a:solidFill>
            <a:schemeClr val="tx1"/>
          </a:solidFill>
          <a:latin typeface="+mn-lt"/>
          <a:ea typeface="+mn-ea"/>
        </a:defRPr>
      </a:lvl3pPr>
      <a:lvl4pPr marL="968375" indent="-225425" algn="l" rtl="0" eaLnBrk="1" fontAlgn="base" hangingPunct="1">
        <a:spcBef>
          <a:spcPts val="400"/>
        </a:spcBef>
        <a:spcAft>
          <a:spcPct val="0"/>
        </a:spcAft>
        <a:buClr>
          <a:schemeClr val="tx1"/>
        </a:buClr>
        <a:buFont typeface="Wingdings" pitchFamily="2" charset="2"/>
        <a:buChar char=""/>
        <a:defRPr sz="1400">
          <a:solidFill>
            <a:schemeClr val="tx1"/>
          </a:solidFill>
          <a:latin typeface="+mn-lt"/>
          <a:ea typeface="+mn-ea"/>
        </a:defRPr>
      </a:lvl4pPr>
      <a:lvl5pPr marL="1196975" indent="-231775" algn="l" rtl="0" eaLnBrk="1" fontAlgn="base" hangingPunct="1">
        <a:spcBef>
          <a:spcPts val="400"/>
        </a:spcBef>
        <a:spcAft>
          <a:spcPct val="0"/>
        </a:spcAft>
        <a:buClr>
          <a:schemeClr val="tx1"/>
        </a:buClr>
        <a:buFont typeface="Arial" pitchFamily="34" charset="0"/>
        <a:buChar char="-"/>
        <a:defRPr sz="1400">
          <a:solidFill>
            <a:schemeClr val="tx1"/>
          </a:solidFill>
          <a:latin typeface="+mn-lt"/>
          <a:ea typeface="+mn-ea"/>
        </a:defRPr>
      </a:lvl5pPr>
      <a:lvl6pPr marL="2057400" indent="-231775" algn="l" rtl="0" eaLnBrk="1" fontAlgn="base" hangingPunct="1">
        <a:spcBef>
          <a:spcPct val="25000"/>
        </a:spcBef>
        <a:spcAft>
          <a:spcPct val="0"/>
        </a:spcAft>
        <a:buClr>
          <a:schemeClr val="tx1"/>
        </a:buClr>
        <a:buChar char="»"/>
        <a:defRPr sz="1400">
          <a:solidFill>
            <a:schemeClr val="tx1"/>
          </a:solidFill>
          <a:latin typeface="+mn-lt"/>
          <a:ea typeface="+mn-ea"/>
        </a:defRPr>
      </a:lvl6pPr>
      <a:lvl7pPr marL="2514600" indent="-231775" algn="l" rtl="0" eaLnBrk="1" fontAlgn="base" hangingPunct="1">
        <a:spcBef>
          <a:spcPct val="25000"/>
        </a:spcBef>
        <a:spcAft>
          <a:spcPct val="0"/>
        </a:spcAft>
        <a:buClr>
          <a:schemeClr val="tx1"/>
        </a:buClr>
        <a:buChar char="»"/>
        <a:defRPr sz="1400">
          <a:solidFill>
            <a:schemeClr val="tx1"/>
          </a:solidFill>
          <a:latin typeface="+mn-lt"/>
          <a:ea typeface="+mn-ea"/>
        </a:defRPr>
      </a:lvl7pPr>
      <a:lvl8pPr marL="2971800" indent="-231775" algn="l" rtl="0" eaLnBrk="1" fontAlgn="base" hangingPunct="1">
        <a:spcBef>
          <a:spcPct val="25000"/>
        </a:spcBef>
        <a:spcAft>
          <a:spcPct val="0"/>
        </a:spcAft>
        <a:buClr>
          <a:schemeClr val="tx1"/>
        </a:buClr>
        <a:buChar char="»"/>
        <a:defRPr sz="1400">
          <a:solidFill>
            <a:schemeClr val="tx1"/>
          </a:solidFill>
          <a:latin typeface="+mn-lt"/>
          <a:ea typeface="+mn-ea"/>
        </a:defRPr>
      </a:lvl8pPr>
      <a:lvl9pPr marL="3429000" indent="-231775" algn="l" rtl="0" eaLnBrk="1" fontAlgn="base" hangingPunct="1">
        <a:spcBef>
          <a:spcPct val="25000"/>
        </a:spcBef>
        <a:spcAft>
          <a:spcPct val="0"/>
        </a:spcAft>
        <a:buClr>
          <a:schemeClr val="tx1"/>
        </a:buClr>
        <a:buChar char="»"/>
        <a:defRPr sz="14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6.xml"/><Relationship Id="rId5" Type="http://schemas.openxmlformats.org/officeDocument/2006/relationships/image" Target="../media/image26.png"/><Relationship Id="rId4" Type="http://schemas.openxmlformats.org/officeDocument/2006/relationships/image" Target="../media/image25.png"/></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6.xml"/><Relationship Id="rId4" Type="http://schemas.openxmlformats.org/officeDocument/2006/relationships/image" Target="../media/image31.png"/></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6.xml"/><Relationship Id="rId4" Type="http://schemas.openxmlformats.org/officeDocument/2006/relationships/image" Target="../media/image34.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8.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Global Pension Risk Survey 2019</a:t>
            </a:r>
            <a:br>
              <a:rPr lang="en-GB" dirty="0"/>
            </a:br>
            <a:r>
              <a:rPr lang="en-GB" b="0" dirty="0">
                <a:solidFill>
                  <a:schemeClr val="accent1"/>
                </a:solidFill>
              </a:rPr>
              <a:t>UK Results</a:t>
            </a:r>
            <a:endParaRPr lang="en-US" b="0" dirty="0">
              <a:solidFill>
                <a:schemeClr val="accent1"/>
              </a:solidFill>
            </a:endParaRPr>
          </a:p>
        </p:txBody>
      </p:sp>
      <p:sp>
        <p:nvSpPr>
          <p:cNvPr id="3" name="Subtitle 2"/>
          <p:cNvSpPr>
            <a:spLocks noGrp="1"/>
          </p:cNvSpPr>
          <p:nvPr>
            <p:ph type="subTitle" idx="1"/>
          </p:nvPr>
        </p:nvSpPr>
        <p:spPr/>
        <p:txBody>
          <a:bodyPr/>
          <a:lstStyle/>
          <a:p>
            <a:r>
              <a:rPr lang="en-GB" dirty="0"/>
              <a:t>12 September 2019</a:t>
            </a:r>
          </a:p>
        </p:txBody>
      </p:sp>
    </p:spTree>
    <p:extLst>
      <p:ext uri="{BB962C8B-B14F-4D97-AF65-F5344CB8AC3E}">
        <p14:creationId xmlns:p14="http://schemas.microsoft.com/office/powerpoint/2010/main" val="19892680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3678EF-5C05-4E13-8CBE-D06902B306E1}"/>
              </a:ext>
            </a:extLst>
          </p:cNvPr>
          <p:cNvSpPr>
            <a:spLocks noGrp="1"/>
          </p:cNvSpPr>
          <p:nvPr>
            <p:ph type="title"/>
          </p:nvPr>
        </p:nvSpPr>
        <p:spPr/>
        <p:txBody>
          <a:bodyPr/>
          <a:lstStyle/>
          <a:p>
            <a:r>
              <a:rPr lang="en-GB" dirty="0">
                <a:solidFill>
                  <a:schemeClr val="accent1"/>
                </a:solidFill>
              </a:rPr>
              <a:t>Investment – polling question</a:t>
            </a:r>
          </a:p>
        </p:txBody>
      </p:sp>
      <p:sp>
        <p:nvSpPr>
          <p:cNvPr id="3" name="TextBox 2">
            <a:extLst>
              <a:ext uri="{FF2B5EF4-FFF2-40B4-BE49-F238E27FC236}">
                <a16:creationId xmlns:a16="http://schemas.microsoft.com/office/drawing/2014/main" id="{FF8D5DD9-2F78-49B5-9A0B-D8AA0C662B65}"/>
              </a:ext>
            </a:extLst>
          </p:cNvPr>
          <p:cNvSpPr txBox="1"/>
          <p:nvPr/>
        </p:nvSpPr>
        <p:spPr>
          <a:xfrm>
            <a:off x="381000" y="819150"/>
            <a:ext cx="7596461" cy="738664"/>
          </a:xfrm>
          <a:prstGeom prst="rect">
            <a:avLst/>
          </a:prstGeom>
          <a:noFill/>
        </p:spPr>
        <p:txBody>
          <a:bodyPr wrap="square" lIns="0" tIns="0" rIns="0" bIns="0" rtlCol="0">
            <a:spAutoFit/>
          </a:bodyPr>
          <a:lstStyle/>
          <a:p>
            <a:r>
              <a:rPr lang="en-GB" sz="1600" dirty="0">
                <a:solidFill>
                  <a:schemeClr val="bg2"/>
                </a:solidFill>
              </a:rPr>
              <a:t>According to our survey, around ¼ of respondents delegate full fiduciary mandates.</a:t>
            </a:r>
          </a:p>
          <a:p>
            <a:endParaRPr lang="en-GB" sz="1600" dirty="0"/>
          </a:p>
          <a:p>
            <a:r>
              <a:rPr lang="en-GB" sz="1600" b="1" dirty="0"/>
              <a:t>Over the next 12 months is your scheme going to consider:</a:t>
            </a:r>
          </a:p>
        </p:txBody>
      </p:sp>
      <p:grpSp>
        <p:nvGrpSpPr>
          <p:cNvPr id="9" name="Group 8">
            <a:extLst>
              <a:ext uri="{FF2B5EF4-FFF2-40B4-BE49-F238E27FC236}">
                <a16:creationId xmlns:a16="http://schemas.microsoft.com/office/drawing/2014/main" id="{1A5481E2-8100-4545-A8D2-1FBBF44E921A}"/>
              </a:ext>
            </a:extLst>
          </p:cNvPr>
          <p:cNvGrpSpPr>
            <a:grpSpLocks noChangeAspect="1"/>
          </p:cNvGrpSpPr>
          <p:nvPr/>
        </p:nvGrpSpPr>
        <p:grpSpPr>
          <a:xfrm flipH="1">
            <a:off x="599294" y="1809750"/>
            <a:ext cx="772306" cy="1981200"/>
            <a:chOff x="4332475" y="1047750"/>
            <a:chExt cx="1540807" cy="3952637"/>
          </a:xfrm>
        </p:grpSpPr>
        <p:sp>
          <p:nvSpPr>
            <p:cNvPr id="4" name="Freeform 9">
              <a:extLst>
                <a:ext uri="{FF2B5EF4-FFF2-40B4-BE49-F238E27FC236}">
                  <a16:creationId xmlns:a16="http://schemas.microsoft.com/office/drawing/2014/main" id="{F2EBF6A1-85A3-534E-B9AC-D17AE4B324FD}"/>
                </a:ext>
              </a:extLst>
            </p:cNvPr>
            <p:cNvSpPr>
              <a:spLocks/>
            </p:cNvSpPr>
            <p:nvPr/>
          </p:nvSpPr>
          <p:spPr bwMode="auto">
            <a:xfrm>
              <a:off x="4332475" y="1973637"/>
              <a:ext cx="1011331" cy="1168213"/>
            </a:xfrm>
            <a:custGeom>
              <a:avLst/>
              <a:gdLst>
                <a:gd name="T0" fmla="*/ 722 w 722"/>
                <a:gd name="T1" fmla="*/ 626 h 834"/>
                <a:gd name="T2" fmla="*/ 361 w 722"/>
                <a:gd name="T3" fmla="*/ 834 h 834"/>
                <a:gd name="T4" fmla="*/ 0 w 722"/>
                <a:gd name="T5" fmla="*/ 626 h 834"/>
                <a:gd name="T6" fmla="*/ 0 w 722"/>
                <a:gd name="T7" fmla="*/ 208 h 834"/>
                <a:gd name="T8" fmla="*/ 361 w 722"/>
                <a:gd name="T9" fmla="*/ 0 h 834"/>
                <a:gd name="T10" fmla="*/ 722 w 722"/>
                <a:gd name="T11" fmla="*/ 208 h 834"/>
                <a:gd name="T12" fmla="*/ 722 w 722"/>
                <a:gd name="T13" fmla="*/ 626 h 834"/>
              </a:gdLst>
              <a:ahLst/>
              <a:cxnLst>
                <a:cxn ang="0">
                  <a:pos x="T0" y="T1"/>
                </a:cxn>
                <a:cxn ang="0">
                  <a:pos x="T2" y="T3"/>
                </a:cxn>
                <a:cxn ang="0">
                  <a:pos x="T4" y="T5"/>
                </a:cxn>
                <a:cxn ang="0">
                  <a:pos x="T6" y="T7"/>
                </a:cxn>
                <a:cxn ang="0">
                  <a:pos x="T8" y="T9"/>
                </a:cxn>
                <a:cxn ang="0">
                  <a:pos x="T10" y="T11"/>
                </a:cxn>
                <a:cxn ang="0">
                  <a:pos x="T12" y="T13"/>
                </a:cxn>
              </a:cxnLst>
              <a:rect l="0" t="0" r="r" b="b"/>
              <a:pathLst>
                <a:path w="722" h="834">
                  <a:moveTo>
                    <a:pt x="722" y="626"/>
                  </a:moveTo>
                  <a:lnTo>
                    <a:pt x="361" y="834"/>
                  </a:lnTo>
                  <a:lnTo>
                    <a:pt x="0" y="626"/>
                  </a:lnTo>
                  <a:lnTo>
                    <a:pt x="0" y="208"/>
                  </a:lnTo>
                  <a:lnTo>
                    <a:pt x="361" y="0"/>
                  </a:lnTo>
                  <a:lnTo>
                    <a:pt x="722" y="208"/>
                  </a:lnTo>
                  <a:lnTo>
                    <a:pt x="722" y="626"/>
                  </a:lnTo>
                  <a:close/>
                </a:path>
              </a:pathLst>
            </a:custGeom>
            <a:solidFill>
              <a:schemeClr val="accent3"/>
            </a:solidFill>
            <a:ln w="9525">
              <a:noFill/>
              <a:round/>
              <a:headEnd/>
              <a:tailEnd/>
            </a:ln>
          </p:spPr>
          <p:txBody>
            <a:bodyPr vert="horz" wrap="square" lIns="91440" tIns="45720" rIns="91440" bIns="45720" numCol="1" anchor="ctr" anchorCtr="0" compatLnSpc="1">
              <a:prstTxWarp prst="textNoShape">
                <a:avLst/>
              </a:prstTxWarp>
            </a:bodyPr>
            <a:lstStyle/>
            <a:p>
              <a:pPr lvl="0" algn="ctr"/>
              <a:r>
                <a:rPr lang="en-US" dirty="0">
                  <a:solidFill>
                    <a:schemeClr val="bg1"/>
                  </a:solidFill>
                </a:rPr>
                <a:t>2</a:t>
              </a:r>
            </a:p>
          </p:txBody>
        </p:sp>
        <p:sp>
          <p:nvSpPr>
            <p:cNvPr id="5" name="Freeform 20">
              <a:extLst>
                <a:ext uri="{FF2B5EF4-FFF2-40B4-BE49-F238E27FC236}">
                  <a16:creationId xmlns:a16="http://schemas.microsoft.com/office/drawing/2014/main" id="{D9456F62-6C09-F64A-B7C0-B631DD43B5E8}"/>
                </a:ext>
              </a:extLst>
            </p:cNvPr>
            <p:cNvSpPr>
              <a:spLocks/>
            </p:cNvSpPr>
            <p:nvPr/>
          </p:nvSpPr>
          <p:spPr bwMode="auto">
            <a:xfrm>
              <a:off x="4860551" y="1047750"/>
              <a:ext cx="1012731" cy="1171015"/>
            </a:xfrm>
            <a:custGeom>
              <a:avLst/>
              <a:gdLst>
                <a:gd name="T0" fmla="*/ 723 w 723"/>
                <a:gd name="T1" fmla="*/ 626 h 836"/>
                <a:gd name="T2" fmla="*/ 362 w 723"/>
                <a:gd name="T3" fmla="*/ 836 h 836"/>
                <a:gd name="T4" fmla="*/ 0 w 723"/>
                <a:gd name="T5" fmla="*/ 626 h 836"/>
                <a:gd name="T6" fmla="*/ 0 w 723"/>
                <a:gd name="T7" fmla="*/ 210 h 836"/>
                <a:gd name="T8" fmla="*/ 362 w 723"/>
                <a:gd name="T9" fmla="*/ 0 h 836"/>
                <a:gd name="T10" fmla="*/ 723 w 723"/>
                <a:gd name="T11" fmla="*/ 210 h 836"/>
                <a:gd name="T12" fmla="*/ 723 w 723"/>
                <a:gd name="T13" fmla="*/ 626 h 836"/>
              </a:gdLst>
              <a:ahLst/>
              <a:cxnLst>
                <a:cxn ang="0">
                  <a:pos x="T0" y="T1"/>
                </a:cxn>
                <a:cxn ang="0">
                  <a:pos x="T2" y="T3"/>
                </a:cxn>
                <a:cxn ang="0">
                  <a:pos x="T4" y="T5"/>
                </a:cxn>
                <a:cxn ang="0">
                  <a:pos x="T6" y="T7"/>
                </a:cxn>
                <a:cxn ang="0">
                  <a:pos x="T8" y="T9"/>
                </a:cxn>
                <a:cxn ang="0">
                  <a:pos x="T10" y="T11"/>
                </a:cxn>
                <a:cxn ang="0">
                  <a:pos x="T12" y="T13"/>
                </a:cxn>
              </a:cxnLst>
              <a:rect l="0" t="0" r="r" b="b"/>
              <a:pathLst>
                <a:path w="723" h="836">
                  <a:moveTo>
                    <a:pt x="723" y="626"/>
                  </a:moveTo>
                  <a:lnTo>
                    <a:pt x="362" y="836"/>
                  </a:lnTo>
                  <a:lnTo>
                    <a:pt x="0" y="626"/>
                  </a:lnTo>
                  <a:lnTo>
                    <a:pt x="0" y="210"/>
                  </a:lnTo>
                  <a:lnTo>
                    <a:pt x="362" y="0"/>
                  </a:lnTo>
                  <a:lnTo>
                    <a:pt x="723" y="210"/>
                  </a:lnTo>
                  <a:lnTo>
                    <a:pt x="723" y="626"/>
                  </a:lnTo>
                  <a:close/>
                </a:path>
              </a:pathLst>
            </a:custGeom>
            <a:solidFill>
              <a:schemeClr val="accent3"/>
            </a:solidFill>
            <a:ln w="9525">
              <a:noFill/>
              <a:round/>
              <a:headEnd/>
              <a:tailEnd/>
            </a:ln>
          </p:spPr>
          <p:txBody>
            <a:bodyPr vert="horz" wrap="square" lIns="91440" tIns="45720" rIns="91440" bIns="45720" numCol="1" anchor="ctr" anchorCtr="0" compatLnSpc="1">
              <a:prstTxWarp prst="textNoShape">
                <a:avLst/>
              </a:prstTxWarp>
            </a:bodyPr>
            <a:lstStyle/>
            <a:p>
              <a:pPr lvl="0" algn="ctr"/>
              <a:r>
                <a:rPr lang="en-US" dirty="0">
                  <a:solidFill>
                    <a:schemeClr val="bg1"/>
                  </a:solidFill>
                </a:rPr>
                <a:t>1</a:t>
              </a:r>
            </a:p>
          </p:txBody>
        </p:sp>
        <p:sp>
          <p:nvSpPr>
            <p:cNvPr id="6" name="Freeform 21">
              <a:extLst>
                <a:ext uri="{FF2B5EF4-FFF2-40B4-BE49-F238E27FC236}">
                  <a16:creationId xmlns:a16="http://schemas.microsoft.com/office/drawing/2014/main" id="{2C9C0398-0B30-0E4F-A933-9B229EAD914D}"/>
                </a:ext>
              </a:extLst>
            </p:cNvPr>
            <p:cNvSpPr>
              <a:spLocks/>
            </p:cNvSpPr>
            <p:nvPr/>
          </p:nvSpPr>
          <p:spPr bwMode="auto">
            <a:xfrm>
              <a:off x="4860551" y="2896721"/>
              <a:ext cx="1012731" cy="1168213"/>
            </a:xfrm>
            <a:custGeom>
              <a:avLst/>
              <a:gdLst>
                <a:gd name="T0" fmla="*/ 723 w 723"/>
                <a:gd name="T1" fmla="*/ 626 h 834"/>
                <a:gd name="T2" fmla="*/ 362 w 723"/>
                <a:gd name="T3" fmla="*/ 834 h 834"/>
                <a:gd name="T4" fmla="*/ 0 w 723"/>
                <a:gd name="T5" fmla="*/ 626 h 834"/>
                <a:gd name="T6" fmla="*/ 0 w 723"/>
                <a:gd name="T7" fmla="*/ 208 h 834"/>
                <a:gd name="T8" fmla="*/ 362 w 723"/>
                <a:gd name="T9" fmla="*/ 0 h 834"/>
                <a:gd name="T10" fmla="*/ 723 w 723"/>
                <a:gd name="T11" fmla="*/ 208 h 834"/>
                <a:gd name="T12" fmla="*/ 723 w 723"/>
                <a:gd name="T13" fmla="*/ 626 h 834"/>
              </a:gdLst>
              <a:ahLst/>
              <a:cxnLst>
                <a:cxn ang="0">
                  <a:pos x="T0" y="T1"/>
                </a:cxn>
                <a:cxn ang="0">
                  <a:pos x="T2" y="T3"/>
                </a:cxn>
                <a:cxn ang="0">
                  <a:pos x="T4" y="T5"/>
                </a:cxn>
                <a:cxn ang="0">
                  <a:pos x="T6" y="T7"/>
                </a:cxn>
                <a:cxn ang="0">
                  <a:pos x="T8" y="T9"/>
                </a:cxn>
                <a:cxn ang="0">
                  <a:pos x="T10" y="T11"/>
                </a:cxn>
                <a:cxn ang="0">
                  <a:pos x="T12" y="T13"/>
                </a:cxn>
              </a:cxnLst>
              <a:rect l="0" t="0" r="r" b="b"/>
              <a:pathLst>
                <a:path w="723" h="834">
                  <a:moveTo>
                    <a:pt x="723" y="626"/>
                  </a:moveTo>
                  <a:lnTo>
                    <a:pt x="362" y="834"/>
                  </a:lnTo>
                  <a:lnTo>
                    <a:pt x="0" y="626"/>
                  </a:lnTo>
                  <a:lnTo>
                    <a:pt x="0" y="208"/>
                  </a:lnTo>
                  <a:lnTo>
                    <a:pt x="362" y="0"/>
                  </a:lnTo>
                  <a:lnTo>
                    <a:pt x="723" y="208"/>
                  </a:lnTo>
                  <a:lnTo>
                    <a:pt x="723" y="626"/>
                  </a:lnTo>
                  <a:close/>
                </a:path>
              </a:pathLst>
            </a:custGeom>
            <a:solidFill>
              <a:schemeClr val="accent3"/>
            </a:solidFill>
            <a:ln>
              <a:noFill/>
            </a:ln>
          </p:spPr>
          <p:txBody>
            <a:bodyPr vert="horz" wrap="square" lIns="91440" tIns="45720" rIns="91440" bIns="45720" numCol="1" anchor="ctr" anchorCtr="0" compatLnSpc="1">
              <a:prstTxWarp prst="textNoShape">
                <a:avLst/>
              </a:prstTxWarp>
            </a:bodyPr>
            <a:lstStyle/>
            <a:p>
              <a:pPr lvl="0" algn="ctr"/>
              <a:r>
                <a:rPr lang="en-US" dirty="0">
                  <a:solidFill>
                    <a:schemeClr val="bg1"/>
                  </a:solidFill>
                </a:rPr>
                <a:t>3</a:t>
              </a:r>
            </a:p>
          </p:txBody>
        </p:sp>
        <p:sp>
          <p:nvSpPr>
            <p:cNvPr id="7" name="Freeform 9">
              <a:extLst>
                <a:ext uri="{FF2B5EF4-FFF2-40B4-BE49-F238E27FC236}">
                  <a16:creationId xmlns:a16="http://schemas.microsoft.com/office/drawing/2014/main" id="{32581420-98C0-F549-8C7C-7AC71AF97FC8}"/>
                </a:ext>
              </a:extLst>
            </p:cNvPr>
            <p:cNvSpPr>
              <a:spLocks/>
            </p:cNvSpPr>
            <p:nvPr/>
          </p:nvSpPr>
          <p:spPr bwMode="auto">
            <a:xfrm>
              <a:off x="4332475" y="3832174"/>
              <a:ext cx="1011331" cy="1168213"/>
            </a:xfrm>
            <a:custGeom>
              <a:avLst/>
              <a:gdLst>
                <a:gd name="T0" fmla="*/ 722 w 722"/>
                <a:gd name="T1" fmla="*/ 626 h 834"/>
                <a:gd name="T2" fmla="*/ 361 w 722"/>
                <a:gd name="T3" fmla="*/ 834 h 834"/>
                <a:gd name="T4" fmla="*/ 0 w 722"/>
                <a:gd name="T5" fmla="*/ 626 h 834"/>
                <a:gd name="T6" fmla="*/ 0 w 722"/>
                <a:gd name="T7" fmla="*/ 208 h 834"/>
                <a:gd name="T8" fmla="*/ 361 w 722"/>
                <a:gd name="T9" fmla="*/ 0 h 834"/>
                <a:gd name="T10" fmla="*/ 722 w 722"/>
                <a:gd name="T11" fmla="*/ 208 h 834"/>
                <a:gd name="T12" fmla="*/ 722 w 722"/>
                <a:gd name="T13" fmla="*/ 626 h 834"/>
              </a:gdLst>
              <a:ahLst/>
              <a:cxnLst>
                <a:cxn ang="0">
                  <a:pos x="T0" y="T1"/>
                </a:cxn>
                <a:cxn ang="0">
                  <a:pos x="T2" y="T3"/>
                </a:cxn>
                <a:cxn ang="0">
                  <a:pos x="T4" y="T5"/>
                </a:cxn>
                <a:cxn ang="0">
                  <a:pos x="T6" y="T7"/>
                </a:cxn>
                <a:cxn ang="0">
                  <a:pos x="T8" y="T9"/>
                </a:cxn>
                <a:cxn ang="0">
                  <a:pos x="T10" y="T11"/>
                </a:cxn>
                <a:cxn ang="0">
                  <a:pos x="T12" y="T13"/>
                </a:cxn>
              </a:cxnLst>
              <a:rect l="0" t="0" r="r" b="b"/>
              <a:pathLst>
                <a:path w="722" h="834">
                  <a:moveTo>
                    <a:pt x="722" y="626"/>
                  </a:moveTo>
                  <a:lnTo>
                    <a:pt x="361" y="834"/>
                  </a:lnTo>
                  <a:lnTo>
                    <a:pt x="0" y="626"/>
                  </a:lnTo>
                  <a:lnTo>
                    <a:pt x="0" y="208"/>
                  </a:lnTo>
                  <a:lnTo>
                    <a:pt x="361" y="0"/>
                  </a:lnTo>
                  <a:lnTo>
                    <a:pt x="722" y="208"/>
                  </a:lnTo>
                  <a:lnTo>
                    <a:pt x="722" y="626"/>
                  </a:lnTo>
                  <a:close/>
                </a:path>
              </a:pathLst>
            </a:custGeom>
            <a:solidFill>
              <a:schemeClr val="accent3"/>
            </a:solidFill>
            <a:ln w="9525">
              <a:noFill/>
              <a:round/>
              <a:headEnd/>
              <a:tailEnd/>
            </a:ln>
          </p:spPr>
          <p:txBody>
            <a:bodyPr vert="horz" wrap="square" lIns="91440" tIns="45720" rIns="91440" bIns="45720" numCol="1" anchor="ctr" anchorCtr="0" compatLnSpc="1">
              <a:prstTxWarp prst="textNoShape">
                <a:avLst/>
              </a:prstTxWarp>
            </a:bodyPr>
            <a:lstStyle/>
            <a:p>
              <a:pPr lvl="0" algn="ctr"/>
              <a:r>
                <a:rPr lang="en-US" dirty="0">
                  <a:solidFill>
                    <a:schemeClr val="bg1"/>
                  </a:solidFill>
                </a:rPr>
                <a:t>4</a:t>
              </a:r>
            </a:p>
          </p:txBody>
        </p:sp>
      </p:grpSp>
      <p:sp>
        <p:nvSpPr>
          <p:cNvPr id="10" name="Rectangle 9">
            <a:extLst>
              <a:ext uri="{FF2B5EF4-FFF2-40B4-BE49-F238E27FC236}">
                <a16:creationId xmlns:a16="http://schemas.microsoft.com/office/drawing/2014/main" id="{0C8ED407-3D0B-B74B-8E9A-8432A346E483}"/>
              </a:ext>
            </a:extLst>
          </p:cNvPr>
          <p:cNvSpPr/>
          <p:nvPr/>
        </p:nvSpPr>
        <p:spPr>
          <a:xfrm>
            <a:off x="1402553" y="1904505"/>
            <a:ext cx="7086600" cy="338554"/>
          </a:xfrm>
          <a:prstGeom prst="rect">
            <a:avLst/>
          </a:prstGeom>
        </p:spPr>
        <p:txBody>
          <a:bodyPr wrap="square">
            <a:spAutoFit/>
          </a:bodyPr>
          <a:lstStyle/>
          <a:p>
            <a:r>
              <a:rPr lang="en-GB" sz="1600" dirty="0">
                <a:solidFill>
                  <a:schemeClr val="bg2"/>
                </a:solidFill>
              </a:rPr>
              <a:t>Already implemented a fiduciary mandate</a:t>
            </a:r>
          </a:p>
        </p:txBody>
      </p:sp>
      <p:sp>
        <p:nvSpPr>
          <p:cNvPr id="11" name="Rectangle 10">
            <a:extLst>
              <a:ext uri="{FF2B5EF4-FFF2-40B4-BE49-F238E27FC236}">
                <a16:creationId xmlns:a16="http://schemas.microsoft.com/office/drawing/2014/main" id="{54A562F7-0038-2B47-B61F-7F9081EFC457}"/>
              </a:ext>
            </a:extLst>
          </p:cNvPr>
          <p:cNvSpPr/>
          <p:nvPr/>
        </p:nvSpPr>
        <p:spPr>
          <a:xfrm>
            <a:off x="1402553" y="2379303"/>
            <a:ext cx="2190023" cy="338554"/>
          </a:xfrm>
          <a:prstGeom prst="rect">
            <a:avLst/>
          </a:prstGeom>
        </p:spPr>
        <p:txBody>
          <a:bodyPr wrap="none">
            <a:spAutoFit/>
          </a:bodyPr>
          <a:lstStyle/>
          <a:p>
            <a:r>
              <a:rPr lang="en-GB" sz="1600" dirty="0">
                <a:solidFill>
                  <a:schemeClr val="bg2"/>
                </a:solidFill>
              </a:rPr>
              <a:t>Full fiduciary mandate</a:t>
            </a:r>
          </a:p>
        </p:txBody>
      </p:sp>
      <p:sp>
        <p:nvSpPr>
          <p:cNvPr id="12" name="Rectangle 11">
            <a:extLst>
              <a:ext uri="{FF2B5EF4-FFF2-40B4-BE49-F238E27FC236}">
                <a16:creationId xmlns:a16="http://schemas.microsoft.com/office/drawing/2014/main" id="{8D92F7A8-892E-614B-B9A5-3914100B46F6}"/>
              </a:ext>
            </a:extLst>
          </p:cNvPr>
          <p:cNvSpPr/>
          <p:nvPr/>
        </p:nvSpPr>
        <p:spPr>
          <a:xfrm>
            <a:off x="1402553" y="2854101"/>
            <a:ext cx="2441694" cy="338554"/>
          </a:xfrm>
          <a:prstGeom prst="rect">
            <a:avLst/>
          </a:prstGeom>
        </p:spPr>
        <p:txBody>
          <a:bodyPr wrap="none">
            <a:spAutoFit/>
          </a:bodyPr>
          <a:lstStyle/>
          <a:p>
            <a:r>
              <a:rPr lang="en-GB" sz="1600" dirty="0">
                <a:solidFill>
                  <a:schemeClr val="bg2"/>
                </a:solidFill>
              </a:rPr>
              <a:t>Partial fiduciary mandate</a:t>
            </a:r>
          </a:p>
        </p:txBody>
      </p:sp>
      <p:sp>
        <p:nvSpPr>
          <p:cNvPr id="13" name="Rectangle 12">
            <a:extLst>
              <a:ext uri="{FF2B5EF4-FFF2-40B4-BE49-F238E27FC236}">
                <a16:creationId xmlns:a16="http://schemas.microsoft.com/office/drawing/2014/main" id="{EF153970-A3AA-DA48-A41B-5BA1A6BE9A24}"/>
              </a:ext>
            </a:extLst>
          </p:cNvPr>
          <p:cNvSpPr/>
          <p:nvPr/>
        </p:nvSpPr>
        <p:spPr>
          <a:xfrm>
            <a:off x="1402553" y="3328898"/>
            <a:ext cx="2053767" cy="338554"/>
          </a:xfrm>
          <a:prstGeom prst="rect">
            <a:avLst/>
          </a:prstGeom>
        </p:spPr>
        <p:txBody>
          <a:bodyPr wrap="none">
            <a:spAutoFit/>
          </a:bodyPr>
          <a:lstStyle/>
          <a:p>
            <a:r>
              <a:rPr lang="en-GB" sz="1600" dirty="0">
                <a:solidFill>
                  <a:schemeClr val="bg2"/>
                </a:solidFill>
              </a:rPr>
              <a:t>No plans to consider</a:t>
            </a:r>
          </a:p>
        </p:txBody>
      </p:sp>
    </p:spTree>
    <p:extLst>
      <p:ext uri="{BB962C8B-B14F-4D97-AF65-F5344CB8AC3E}">
        <p14:creationId xmlns:p14="http://schemas.microsoft.com/office/powerpoint/2010/main" val="8035050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8AC6E4-456C-44B1-B1EB-08C296822ADD}"/>
              </a:ext>
            </a:extLst>
          </p:cNvPr>
          <p:cNvSpPr>
            <a:spLocks noGrp="1"/>
          </p:cNvSpPr>
          <p:nvPr>
            <p:ph type="title"/>
          </p:nvPr>
        </p:nvSpPr>
        <p:spPr/>
        <p:txBody>
          <a:bodyPr/>
          <a:lstStyle/>
          <a:p>
            <a:r>
              <a:rPr lang="en-GB" dirty="0">
                <a:solidFill>
                  <a:schemeClr val="accent1"/>
                </a:solidFill>
              </a:rPr>
              <a:t>Managing benefits…</a:t>
            </a:r>
          </a:p>
        </p:txBody>
      </p:sp>
      <p:sp>
        <p:nvSpPr>
          <p:cNvPr id="5" name="Content Placeholder 4">
            <a:extLst>
              <a:ext uri="{FF2B5EF4-FFF2-40B4-BE49-F238E27FC236}">
                <a16:creationId xmlns:a16="http://schemas.microsoft.com/office/drawing/2014/main" id="{C3924C22-9ED2-4587-8E36-53C001F7A0D3}"/>
              </a:ext>
            </a:extLst>
          </p:cNvPr>
          <p:cNvSpPr>
            <a:spLocks noGrp="1"/>
          </p:cNvSpPr>
          <p:nvPr>
            <p:ph idx="1"/>
          </p:nvPr>
        </p:nvSpPr>
        <p:spPr>
          <a:xfrm>
            <a:off x="304801" y="3758809"/>
            <a:ext cx="3657588" cy="572062"/>
          </a:xfrm>
        </p:spPr>
        <p:txBody>
          <a:bodyPr/>
          <a:lstStyle/>
          <a:p>
            <a:pPr marL="0" indent="0" algn="ctr">
              <a:buNone/>
            </a:pPr>
            <a:r>
              <a:rPr lang="en-GB" b="1" dirty="0">
                <a:solidFill>
                  <a:schemeClr val="accent1"/>
                </a:solidFill>
              </a:rPr>
              <a:t>Flexible Retirement Option now </a:t>
            </a:r>
            <a:br>
              <a:rPr lang="en-GB" b="1" dirty="0">
                <a:solidFill>
                  <a:schemeClr val="accent1"/>
                </a:solidFill>
              </a:rPr>
            </a:br>
            <a:r>
              <a:rPr lang="en-GB" b="1" dirty="0">
                <a:solidFill>
                  <a:schemeClr val="accent1"/>
                </a:solidFill>
              </a:rPr>
              <a:t>seen as part of normal service</a:t>
            </a:r>
          </a:p>
        </p:txBody>
      </p:sp>
      <p:pic>
        <p:nvPicPr>
          <p:cNvPr id="13" name="Picture 12">
            <a:extLst>
              <a:ext uri="{FF2B5EF4-FFF2-40B4-BE49-F238E27FC236}">
                <a16:creationId xmlns:a16="http://schemas.microsoft.com/office/drawing/2014/main" id="{71473F85-79B6-F347-B229-A48F7B2F5C01}"/>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329391" y="1270737"/>
            <a:ext cx="3956875" cy="2359225"/>
          </a:xfrm>
          <a:prstGeom prst="rect">
            <a:avLst/>
          </a:prstGeom>
        </p:spPr>
      </p:pic>
      <p:cxnSp>
        <p:nvCxnSpPr>
          <p:cNvPr id="16" name="Straight Connector 15">
            <a:extLst>
              <a:ext uri="{FF2B5EF4-FFF2-40B4-BE49-F238E27FC236}">
                <a16:creationId xmlns:a16="http://schemas.microsoft.com/office/drawing/2014/main" id="{183F3C0D-B8E5-3D44-A862-1A9C702F5B98}"/>
              </a:ext>
            </a:extLst>
          </p:cNvPr>
          <p:cNvCxnSpPr>
            <a:cxnSpLocks/>
          </p:cNvCxnSpPr>
          <p:nvPr/>
        </p:nvCxnSpPr>
        <p:spPr bwMode="auto">
          <a:xfrm>
            <a:off x="4572000" y="819150"/>
            <a:ext cx="0" cy="3505200"/>
          </a:xfrm>
          <a:prstGeom prst="line">
            <a:avLst/>
          </a:prstGeom>
          <a:solidFill>
            <a:schemeClr val="accent1"/>
          </a:solidFill>
          <a:ln w="19050" cap="flat" cmpd="sng" algn="ctr">
            <a:solidFill>
              <a:schemeClr val="accent3"/>
            </a:solidFill>
            <a:prstDash val="solid"/>
            <a:round/>
            <a:headEnd type="none" w="med" len="med"/>
            <a:tailEnd type="none" w="med" len="med"/>
          </a:ln>
          <a:effectLst/>
        </p:spPr>
      </p:cxnSp>
      <p:grpSp>
        <p:nvGrpSpPr>
          <p:cNvPr id="12" name="Group 11">
            <a:extLst>
              <a:ext uri="{FF2B5EF4-FFF2-40B4-BE49-F238E27FC236}">
                <a16:creationId xmlns:a16="http://schemas.microsoft.com/office/drawing/2014/main" id="{54C40487-2905-B141-91DB-76FE473D2150}"/>
              </a:ext>
            </a:extLst>
          </p:cNvPr>
          <p:cNvGrpSpPr/>
          <p:nvPr/>
        </p:nvGrpSpPr>
        <p:grpSpPr>
          <a:xfrm>
            <a:off x="4874402" y="1538384"/>
            <a:ext cx="3812398" cy="1795366"/>
            <a:chOff x="5036210" y="1538384"/>
            <a:chExt cx="3650590" cy="1719166"/>
          </a:xfrm>
        </p:grpSpPr>
        <p:pic>
          <p:nvPicPr>
            <p:cNvPr id="4" name="Picture 3">
              <a:extLst>
                <a:ext uri="{FF2B5EF4-FFF2-40B4-BE49-F238E27FC236}">
                  <a16:creationId xmlns:a16="http://schemas.microsoft.com/office/drawing/2014/main" id="{1F2B3930-6B85-B746-B10E-8BFFD9A882E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36210" y="1725267"/>
              <a:ext cx="1669390" cy="1302765"/>
            </a:xfrm>
            <a:prstGeom prst="rect">
              <a:avLst/>
            </a:prstGeom>
          </p:spPr>
        </p:pic>
        <p:pic>
          <p:nvPicPr>
            <p:cNvPr id="11" name="Picture 10">
              <a:extLst>
                <a:ext uri="{FF2B5EF4-FFF2-40B4-BE49-F238E27FC236}">
                  <a16:creationId xmlns:a16="http://schemas.microsoft.com/office/drawing/2014/main" id="{3EA0A2B8-E680-944E-9652-485B5F5794C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92166" y="1564482"/>
              <a:ext cx="1594634" cy="1693068"/>
            </a:xfrm>
            <a:prstGeom prst="rect">
              <a:avLst/>
            </a:prstGeom>
          </p:spPr>
        </p:pic>
        <p:cxnSp>
          <p:nvCxnSpPr>
            <p:cNvPr id="17" name="Straight Connector 16">
              <a:extLst>
                <a:ext uri="{FF2B5EF4-FFF2-40B4-BE49-F238E27FC236}">
                  <a16:creationId xmlns:a16="http://schemas.microsoft.com/office/drawing/2014/main" id="{B3E65450-3237-F74F-A155-43AEA9A74616}"/>
                </a:ext>
              </a:extLst>
            </p:cNvPr>
            <p:cNvCxnSpPr>
              <a:cxnSpLocks/>
            </p:cNvCxnSpPr>
            <p:nvPr/>
          </p:nvCxnSpPr>
          <p:spPr bwMode="auto">
            <a:xfrm>
              <a:off x="6891528" y="1538384"/>
              <a:ext cx="0" cy="1719166"/>
            </a:xfrm>
            <a:prstGeom prst="line">
              <a:avLst/>
            </a:prstGeom>
            <a:solidFill>
              <a:schemeClr val="accent1"/>
            </a:solidFill>
            <a:ln w="19050" cap="flat" cmpd="sng" algn="ctr">
              <a:solidFill>
                <a:schemeClr val="accent3"/>
              </a:solidFill>
              <a:prstDash val="solid"/>
              <a:round/>
              <a:headEnd type="none" w="med" len="med"/>
              <a:tailEnd type="none" w="med" len="med"/>
            </a:ln>
            <a:effectLst/>
          </p:spPr>
        </p:cxnSp>
      </p:grpSp>
      <p:grpSp>
        <p:nvGrpSpPr>
          <p:cNvPr id="18" name="Group 17">
            <a:extLst>
              <a:ext uri="{FF2B5EF4-FFF2-40B4-BE49-F238E27FC236}">
                <a16:creationId xmlns:a16="http://schemas.microsoft.com/office/drawing/2014/main" id="{4F749C0D-3BE3-0949-A6DB-175ACC79135B}"/>
              </a:ext>
            </a:extLst>
          </p:cNvPr>
          <p:cNvGrpSpPr/>
          <p:nvPr/>
        </p:nvGrpSpPr>
        <p:grpSpPr>
          <a:xfrm>
            <a:off x="395022" y="971551"/>
            <a:ext cx="3891246" cy="228600"/>
            <a:chOff x="377470" y="1671212"/>
            <a:chExt cx="3999009" cy="138538"/>
          </a:xfrm>
        </p:grpSpPr>
        <p:sp>
          <p:nvSpPr>
            <p:cNvPr id="19" name="TextBox 18">
              <a:extLst>
                <a:ext uri="{FF2B5EF4-FFF2-40B4-BE49-F238E27FC236}">
                  <a16:creationId xmlns:a16="http://schemas.microsoft.com/office/drawing/2014/main" id="{BEF7E050-C140-5345-9ADC-3D5941F1FB36}"/>
                </a:ext>
              </a:extLst>
            </p:cNvPr>
            <p:cNvSpPr txBox="1"/>
            <p:nvPr/>
          </p:nvSpPr>
          <p:spPr>
            <a:xfrm>
              <a:off x="377471" y="1671212"/>
              <a:ext cx="3508730" cy="102587"/>
            </a:xfrm>
            <a:prstGeom prst="rect">
              <a:avLst/>
            </a:prstGeom>
            <a:noFill/>
          </p:spPr>
          <p:txBody>
            <a:bodyPr wrap="square" lIns="0" tIns="0" rIns="0" bIns="0" rtlCol="0">
              <a:spAutoFit/>
            </a:bodyPr>
            <a:lstStyle/>
            <a:p>
              <a:r>
                <a:rPr lang="en-GB" sz="1100" b="1" dirty="0">
                  <a:solidFill>
                    <a:srgbClr val="4A4949"/>
                  </a:solidFill>
                  <a:latin typeface="Stone Sans II ITC Std" panose="020B0502040503020204" pitchFamily="34" charset="77"/>
                </a:rPr>
                <a:t>Changing attitudes to liability management </a:t>
              </a:r>
              <a:endParaRPr lang="en-GB" sz="1100" dirty="0">
                <a:solidFill>
                  <a:srgbClr val="4A4949"/>
                </a:solidFill>
                <a:latin typeface="Stone Sans II ITC Std Semibold" panose="020B0502040503020204" pitchFamily="34" charset="77"/>
              </a:endParaRPr>
            </a:p>
          </p:txBody>
        </p:sp>
        <p:cxnSp>
          <p:nvCxnSpPr>
            <p:cNvPr id="20" name="Straight Connector 19">
              <a:extLst>
                <a:ext uri="{FF2B5EF4-FFF2-40B4-BE49-F238E27FC236}">
                  <a16:creationId xmlns:a16="http://schemas.microsoft.com/office/drawing/2014/main" id="{CFBF90A0-9710-DA49-BF5C-AC863A7460E5}"/>
                </a:ext>
              </a:extLst>
            </p:cNvPr>
            <p:cNvCxnSpPr>
              <a:cxnSpLocks/>
            </p:cNvCxnSpPr>
            <p:nvPr/>
          </p:nvCxnSpPr>
          <p:spPr bwMode="auto">
            <a:xfrm>
              <a:off x="377470" y="1809750"/>
              <a:ext cx="3999009"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grpSp>
    </p:spTree>
    <p:extLst>
      <p:ext uri="{BB962C8B-B14F-4D97-AF65-F5344CB8AC3E}">
        <p14:creationId xmlns:p14="http://schemas.microsoft.com/office/powerpoint/2010/main" val="1587086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671F0E-9991-48A4-8A82-0BF0FA1A652F}"/>
              </a:ext>
            </a:extLst>
          </p:cNvPr>
          <p:cNvSpPr>
            <a:spLocks noGrp="1"/>
          </p:cNvSpPr>
          <p:nvPr>
            <p:ph type="title"/>
          </p:nvPr>
        </p:nvSpPr>
        <p:spPr/>
        <p:txBody>
          <a:bodyPr/>
          <a:lstStyle/>
          <a:p>
            <a:r>
              <a:rPr lang="en-GB" dirty="0">
                <a:solidFill>
                  <a:schemeClr val="accent1"/>
                </a:solidFill>
              </a:rPr>
              <a:t>…and risks</a:t>
            </a:r>
          </a:p>
        </p:txBody>
      </p:sp>
      <p:sp>
        <p:nvSpPr>
          <p:cNvPr id="5" name="TextBox 4">
            <a:extLst>
              <a:ext uri="{FF2B5EF4-FFF2-40B4-BE49-F238E27FC236}">
                <a16:creationId xmlns:a16="http://schemas.microsoft.com/office/drawing/2014/main" id="{202300C0-27EE-42AC-AE74-39D731B137B7}"/>
              </a:ext>
            </a:extLst>
          </p:cNvPr>
          <p:cNvSpPr txBox="1"/>
          <p:nvPr/>
        </p:nvSpPr>
        <p:spPr>
          <a:xfrm>
            <a:off x="366714" y="3867150"/>
            <a:ext cx="3976686" cy="307777"/>
          </a:xfrm>
          <a:prstGeom prst="rect">
            <a:avLst/>
          </a:prstGeom>
          <a:noFill/>
        </p:spPr>
        <p:txBody>
          <a:bodyPr wrap="square" rtlCol="0">
            <a:spAutoFit/>
          </a:bodyPr>
          <a:lstStyle/>
          <a:p>
            <a:pPr algn="ctr"/>
            <a:r>
              <a:rPr lang="en-GB" sz="1400" b="1" dirty="0">
                <a:solidFill>
                  <a:schemeClr val="accent1"/>
                </a:solidFill>
              </a:rPr>
              <a:t>49% plan to buy annuities or longevity swap </a:t>
            </a:r>
          </a:p>
        </p:txBody>
      </p:sp>
      <p:sp>
        <p:nvSpPr>
          <p:cNvPr id="9" name="TextBox 8">
            <a:extLst>
              <a:ext uri="{FF2B5EF4-FFF2-40B4-BE49-F238E27FC236}">
                <a16:creationId xmlns:a16="http://schemas.microsoft.com/office/drawing/2014/main" id="{DBDD8C1E-B919-4586-AAED-9C177EC565F1}"/>
              </a:ext>
            </a:extLst>
          </p:cNvPr>
          <p:cNvSpPr txBox="1"/>
          <p:nvPr/>
        </p:nvSpPr>
        <p:spPr>
          <a:xfrm>
            <a:off x="5557926" y="946350"/>
            <a:ext cx="2286000" cy="307777"/>
          </a:xfrm>
          <a:prstGeom prst="rect">
            <a:avLst/>
          </a:prstGeom>
          <a:noFill/>
        </p:spPr>
        <p:txBody>
          <a:bodyPr wrap="square" rtlCol="0">
            <a:spAutoFit/>
          </a:bodyPr>
          <a:lstStyle/>
          <a:p>
            <a:pPr algn="ctr"/>
            <a:r>
              <a:rPr lang="en-GB" sz="1400" b="1" dirty="0">
                <a:solidFill>
                  <a:schemeClr val="accent1"/>
                </a:solidFill>
              </a:rPr>
              <a:t>IRM gaining traction</a:t>
            </a:r>
          </a:p>
        </p:txBody>
      </p:sp>
      <p:pic>
        <p:nvPicPr>
          <p:cNvPr id="6" name="Picture 5">
            <a:extLst>
              <a:ext uri="{FF2B5EF4-FFF2-40B4-BE49-F238E27FC236}">
                <a16:creationId xmlns:a16="http://schemas.microsoft.com/office/drawing/2014/main" id="{F9EBF2D2-C3F0-2640-951D-C27212461A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00600" y="1581352"/>
            <a:ext cx="3809983" cy="2331690"/>
          </a:xfrm>
          <a:prstGeom prst="rect">
            <a:avLst/>
          </a:prstGeom>
        </p:spPr>
      </p:pic>
      <p:grpSp>
        <p:nvGrpSpPr>
          <p:cNvPr id="10" name="Group 9">
            <a:extLst>
              <a:ext uri="{FF2B5EF4-FFF2-40B4-BE49-F238E27FC236}">
                <a16:creationId xmlns:a16="http://schemas.microsoft.com/office/drawing/2014/main" id="{41962263-3AEF-7A4C-BDE5-D0C2A13DCD69}"/>
              </a:ext>
            </a:extLst>
          </p:cNvPr>
          <p:cNvGrpSpPr/>
          <p:nvPr/>
        </p:nvGrpSpPr>
        <p:grpSpPr>
          <a:xfrm>
            <a:off x="381001" y="971545"/>
            <a:ext cx="3810000" cy="212815"/>
            <a:chOff x="377470" y="1671212"/>
            <a:chExt cx="3999009" cy="138538"/>
          </a:xfrm>
        </p:grpSpPr>
        <p:sp>
          <p:nvSpPr>
            <p:cNvPr id="11" name="TextBox 10">
              <a:extLst>
                <a:ext uri="{FF2B5EF4-FFF2-40B4-BE49-F238E27FC236}">
                  <a16:creationId xmlns:a16="http://schemas.microsoft.com/office/drawing/2014/main" id="{086B7A89-083B-1242-8FC1-0EFACAFA1D36}"/>
                </a:ext>
              </a:extLst>
            </p:cNvPr>
            <p:cNvSpPr txBox="1"/>
            <p:nvPr/>
          </p:nvSpPr>
          <p:spPr>
            <a:xfrm>
              <a:off x="377471" y="1671212"/>
              <a:ext cx="3508730" cy="110196"/>
            </a:xfrm>
            <a:prstGeom prst="rect">
              <a:avLst/>
            </a:prstGeom>
            <a:noFill/>
          </p:spPr>
          <p:txBody>
            <a:bodyPr wrap="square" lIns="0" tIns="0" rIns="0" bIns="0" rtlCol="0">
              <a:spAutoFit/>
            </a:bodyPr>
            <a:lstStyle/>
            <a:p>
              <a:r>
                <a:rPr lang="en-US" sz="1100" b="1" dirty="0">
                  <a:solidFill>
                    <a:schemeClr val="bg2"/>
                  </a:solidFill>
                </a:rPr>
                <a:t>Longevity risk management</a:t>
              </a:r>
            </a:p>
          </p:txBody>
        </p:sp>
        <p:cxnSp>
          <p:nvCxnSpPr>
            <p:cNvPr id="12" name="Straight Connector 11">
              <a:extLst>
                <a:ext uri="{FF2B5EF4-FFF2-40B4-BE49-F238E27FC236}">
                  <a16:creationId xmlns:a16="http://schemas.microsoft.com/office/drawing/2014/main" id="{84BF23D1-2F11-6641-8D43-DD2CABAE0512}"/>
                </a:ext>
              </a:extLst>
            </p:cNvPr>
            <p:cNvCxnSpPr>
              <a:cxnSpLocks/>
            </p:cNvCxnSpPr>
            <p:nvPr/>
          </p:nvCxnSpPr>
          <p:spPr bwMode="auto">
            <a:xfrm>
              <a:off x="377470" y="1809750"/>
              <a:ext cx="3999009"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grpSp>
      <p:pic>
        <p:nvPicPr>
          <p:cNvPr id="14" name="Picture 13">
            <a:extLst>
              <a:ext uri="{FF2B5EF4-FFF2-40B4-BE49-F238E27FC236}">
                <a16:creationId xmlns:a16="http://schemas.microsoft.com/office/drawing/2014/main" id="{9E95E6EC-6F2C-3943-BB04-26EBB2D0D5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6054" y="1162200"/>
            <a:ext cx="3552546" cy="2659660"/>
          </a:xfrm>
          <a:prstGeom prst="rect">
            <a:avLst/>
          </a:prstGeom>
        </p:spPr>
      </p:pic>
      <p:cxnSp>
        <p:nvCxnSpPr>
          <p:cNvPr id="15" name="Straight Connector 14">
            <a:extLst>
              <a:ext uri="{FF2B5EF4-FFF2-40B4-BE49-F238E27FC236}">
                <a16:creationId xmlns:a16="http://schemas.microsoft.com/office/drawing/2014/main" id="{7CD8E469-DBF6-074A-AFCA-BEA35DEC0C79}"/>
              </a:ext>
            </a:extLst>
          </p:cNvPr>
          <p:cNvCxnSpPr>
            <a:cxnSpLocks/>
          </p:cNvCxnSpPr>
          <p:nvPr/>
        </p:nvCxnSpPr>
        <p:spPr bwMode="auto">
          <a:xfrm>
            <a:off x="4495800" y="971545"/>
            <a:ext cx="0" cy="3203382"/>
          </a:xfrm>
          <a:prstGeom prst="line">
            <a:avLst/>
          </a:prstGeom>
          <a:solidFill>
            <a:schemeClr val="accent1"/>
          </a:solidFill>
          <a:ln w="19050" cap="flat" cmpd="sng" algn="ctr">
            <a:solidFill>
              <a:schemeClr val="accent3"/>
            </a:solidFill>
            <a:prstDash val="solid"/>
            <a:round/>
            <a:headEnd type="none" w="med" len="med"/>
            <a:tailEnd type="none" w="med" len="med"/>
          </a:ln>
          <a:effectLst/>
        </p:spPr>
      </p:cxnSp>
    </p:spTree>
    <p:extLst>
      <p:ext uri="{BB962C8B-B14F-4D97-AF65-F5344CB8AC3E}">
        <p14:creationId xmlns:p14="http://schemas.microsoft.com/office/powerpoint/2010/main" val="30246615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C70ECEF9-0F32-4D4A-AE8D-ABB9041E8B4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178134" y="1298193"/>
            <a:ext cx="5744110" cy="2802430"/>
          </a:xfrm>
          <a:prstGeom prst="rect">
            <a:avLst/>
          </a:prstGeom>
        </p:spPr>
      </p:pic>
      <p:sp>
        <p:nvSpPr>
          <p:cNvPr id="2" name="Title 1">
            <a:extLst>
              <a:ext uri="{FF2B5EF4-FFF2-40B4-BE49-F238E27FC236}">
                <a16:creationId xmlns:a16="http://schemas.microsoft.com/office/drawing/2014/main" id="{6DE3BD5D-19AB-45D5-91DB-0EA60CBBDBC5}"/>
              </a:ext>
            </a:extLst>
          </p:cNvPr>
          <p:cNvSpPr>
            <a:spLocks noGrp="1"/>
          </p:cNvSpPr>
          <p:nvPr>
            <p:ph type="title"/>
          </p:nvPr>
        </p:nvSpPr>
        <p:spPr/>
        <p:txBody>
          <a:bodyPr/>
          <a:lstStyle/>
          <a:p>
            <a:r>
              <a:rPr lang="en-GB" dirty="0">
                <a:solidFill>
                  <a:schemeClr val="accent1"/>
                </a:solidFill>
              </a:rPr>
              <a:t>Cyber risk</a:t>
            </a:r>
          </a:p>
        </p:txBody>
      </p:sp>
      <p:pic>
        <p:nvPicPr>
          <p:cNvPr id="7" name="Picture 6">
            <a:extLst>
              <a:ext uri="{FF2B5EF4-FFF2-40B4-BE49-F238E27FC236}">
                <a16:creationId xmlns:a16="http://schemas.microsoft.com/office/drawing/2014/main" id="{0AA27130-40A7-0F4D-BAC0-6CFF07C1CD9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8496" y="1417666"/>
            <a:ext cx="2499359" cy="513235"/>
          </a:xfrm>
          <a:prstGeom prst="rect">
            <a:avLst/>
          </a:prstGeom>
        </p:spPr>
      </p:pic>
      <p:pic>
        <p:nvPicPr>
          <p:cNvPr id="9" name="Picture 8">
            <a:extLst>
              <a:ext uri="{FF2B5EF4-FFF2-40B4-BE49-F238E27FC236}">
                <a16:creationId xmlns:a16="http://schemas.microsoft.com/office/drawing/2014/main" id="{DD3A774B-0311-EB48-89D2-C7DCA72C21B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1097" y="2291196"/>
            <a:ext cx="2494425" cy="1347354"/>
          </a:xfrm>
          <a:prstGeom prst="rect">
            <a:avLst/>
          </a:prstGeom>
        </p:spPr>
      </p:pic>
      <p:grpSp>
        <p:nvGrpSpPr>
          <p:cNvPr id="14" name="Group 13">
            <a:extLst>
              <a:ext uri="{FF2B5EF4-FFF2-40B4-BE49-F238E27FC236}">
                <a16:creationId xmlns:a16="http://schemas.microsoft.com/office/drawing/2014/main" id="{1923F54A-6434-4843-8170-FFD079EC413D}"/>
              </a:ext>
            </a:extLst>
          </p:cNvPr>
          <p:cNvGrpSpPr/>
          <p:nvPr/>
        </p:nvGrpSpPr>
        <p:grpSpPr>
          <a:xfrm>
            <a:off x="3276652" y="971549"/>
            <a:ext cx="5498518" cy="228604"/>
            <a:chOff x="377470" y="1671212"/>
            <a:chExt cx="3999009" cy="121472"/>
          </a:xfrm>
        </p:grpSpPr>
        <p:sp>
          <p:nvSpPr>
            <p:cNvPr id="15" name="TextBox 14">
              <a:extLst>
                <a:ext uri="{FF2B5EF4-FFF2-40B4-BE49-F238E27FC236}">
                  <a16:creationId xmlns:a16="http://schemas.microsoft.com/office/drawing/2014/main" id="{25869E70-CF33-E54E-91B0-BF2E38C64699}"/>
                </a:ext>
              </a:extLst>
            </p:cNvPr>
            <p:cNvSpPr txBox="1"/>
            <p:nvPr/>
          </p:nvSpPr>
          <p:spPr>
            <a:xfrm>
              <a:off x="377471" y="1671212"/>
              <a:ext cx="3508730" cy="110196"/>
            </a:xfrm>
            <a:prstGeom prst="rect">
              <a:avLst/>
            </a:prstGeom>
            <a:noFill/>
          </p:spPr>
          <p:txBody>
            <a:bodyPr wrap="square" lIns="0" tIns="0" rIns="0" bIns="0" rtlCol="0">
              <a:spAutoFit/>
            </a:bodyPr>
            <a:lstStyle/>
            <a:p>
              <a:r>
                <a:rPr lang="en-US" sz="1100" b="1" dirty="0">
                  <a:solidFill>
                    <a:schemeClr val="bg2"/>
                  </a:solidFill>
                </a:rPr>
                <a:t>Actions to prevent a cyber-incident</a:t>
              </a:r>
            </a:p>
          </p:txBody>
        </p:sp>
        <p:cxnSp>
          <p:nvCxnSpPr>
            <p:cNvPr id="16" name="Straight Connector 15">
              <a:extLst>
                <a:ext uri="{FF2B5EF4-FFF2-40B4-BE49-F238E27FC236}">
                  <a16:creationId xmlns:a16="http://schemas.microsoft.com/office/drawing/2014/main" id="{02A382A5-2FFE-8D48-B285-404F3A4AD5AC}"/>
                </a:ext>
              </a:extLst>
            </p:cNvPr>
            <p:cNvCxnSpPr>
              <a:cxnSpLocks/>
            </p:cNvCxnSpPr>
            <p:nvPr/>
          </p:nvCxnSpPr>
          <p:spPr bwMode="auto">
            <a:xfrm>
              <a:off x="377470" y="1792684"/>
              <a:ext cx="3999009"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grpSp>
      <p:cxnSp>
        <p:nvCxnSpPr>
          <p:cNvPr id="10" name="Straight Connector 9">
            <a:extLst>
              <a:ext uri="{FF2B5EF4-FFF2-40B4-BE49-F238E27FC236}">
                <a16:creationId xmlns:a16="http://schemas.microsoft.com/office/drawing/2014/main" id="{19159E8E-C1AB-9A43-8A27-8BA26D2B2F42}"/>
              </a:ext>
            </a:extLst>
          </p:cNvPr>
          <p:cNvCxnSpPr/>
          <p:nvPr/>
        </p:nvCxnSpPr>
        <p:spPr bwMode="auto">
          <a:xfrm>
            <a:off x="391097" y="2082792"/>
            <a:ext cx="2526770" cy="0"/>
          </a:xfrm>
          <a:prstGeom prst="line">
            <a:avLst/>
          </a:prstGeom>
          <a:solidFill>
            <a:schemeClr val="accent1"/>
          </a:solidFill>
          <a:ln w="19050" cap="flat" cmpd="sng" algn="ctr">
            <a:solidFill>
              <a:schemeClr val="accent3"/>
            </a:solidFill>
            <a:prstDash val="solid"/>
            <a:round/>
            <a:headEnd type="none" w="med" len="med"/>
            <a:tailEnd type="none" w="med" len="med"/>
          </a:ln>
          <a:effectLst/>
        </p:spPr>
      </p:cxnSp>
      <p:cxnSp>
        <p:nvCxnSpPr>
          <p:cNvPr id="11" name="Straight Connector 10">
            <a:extLst>
              <a:ext uri="{FF2B5EF4-FFF2-40B4-BE49-F238E27FC236}">
                <a16:creationId xmlns:a16="http://schemas.microsoft.com/office/drawing/2014/main" id="{BB1339D1-4FF1-4D49-85BF-B83498C33FD2}"/>
              </a:ext>
            </a:extLst>
          </p:cNvPr>
          <p:cNvCxnSpPr>
            <a:cxnSpLocks/>
          </p:cNvCxnSpPr>
          <p:nvPr/>
        </p:nvCxnSpPr>
        <p:spPr bwMode="auto">
          <a:xfrm>
            <a:off x="3124200" y="971549"/>
            <a:ext cx="0" cy="3129074"/>
          </a:xfrm>
          <a:prstGeom prst="line">
            <a:avLst/>
          </a:prstGeom>
          <a:solidFill>
            <a:schemeClr val="accent1"/>
          </a:solidFill>
          <a:ln w="19050" cap="flat" cmpd="sng" algn="ctr">
            <a:solidFill>
              <a:schemeClr val="accent3"/>
            </a:solidFill>
            <a:prstDash val="solid"/>
            <a:round/>
            <a:headEnd type="none" w="med" len="med"/>
            <a:tailEnd type="none" w="med" len="med"/>
          </a:ln>
          <a:effectLst/>
        </p:spPr>
      </p:cxnSp>
    </p:spTree>
    <p:extLst>
      <p:ext uri="{BB962C8B-B14F-4D97-AF65-F5344CB8AC3E}">
        <p14:creationId xmlns:p14="http://schemas.microsoft.com/office/powerpoint/2010/main" val="17764060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61A40A-424C-4D2F-B32A-06F44591C5DE}"/>
              </a:ext>
            </a:extLst>
          </p:cNvPr>
          <p:cNvSpPr>
            <a:spLocks noGrp="1"/>
          </p:cNvSpPr>
          <p:nvPr>
            <p:ph type="title"/>
          </p:nvPr>
        </p:nvSpPr>
        <p:spPr/>
        <p:txBody>
          <a:bodyPr/>
          <a:lstStyle/>
          <a:p>
            <a:r>
              <a:rPr lang="en-GB" dirty="0">
                <a:solidFill>
                  <a:schemeClr val="accent1"/>
                </a:solidFill>
              </a:rPr>
              <a:t>GMP equalisation</a:t>
            </a:r>
          </a:p>
        </p:txBody>
      </p:sp>
      <p:pic>
        <p:nvPicPr>
          <p:cNvPr id="7" name="Picture 6">
            <a:extLst>
              <a:ext uri="{FF2B5EF4-FFF2-40B4-BE49-F238E27FC236}">
                <a16:creationId xmlns:a16="http://schemas.microsoft.com/office/drawing/2014/main" id="{D709C33D-57EB-8A4E-BC00-50FD0912069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48400" y="2343150"/>
            <a:ext cx="2526770" cy="478369"/>
          </a:xfrm>
          <a:prstGeom prst="rect">
            <a:avLst/>
          </a:prstGeom>
        </p:spPr>
      </p:pic>
      <p:pic>
        <p:nvPicPr>
          <p:cNvPr id="9" name="Picture 8">
            <a:extLst>
              <a:ext uri="{FF2B5EF4-FFF2-40B4-BE49-F238E27FC236}">
                <a16:creationId xmlns:a16="http://schemas.microsoft.com/office/drawing/2014/main" id="{36E6071D-D8B9-7040-91DF-14747596EA3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67452" y="1159400"/>
            <a:ext cx="2568094" cy="955150"/>
          </a:xfrm>
          <a:prstGeom prst="rect">
            <a:avLst/>
          </a:prstGeom>
        </p:spPr>
      </p:pic>
      <p:grpSp>
        <p:nvGrpSpPr>
          <p:cNvPr id="12" name="Group 11">
            <a:extLst>
              <a:ext uri="{FF2B5EF4-FFF2-40B4-BE49-F238E27FC236}">
                <a16:creationId xmlns:a16="http://schemas.microsoft.com/office/drawing/2014/main" id="{126F3BFD-8BB4-9D40-AEE4-8444F4C96546}"/>
              </a:ext>
            </a:extLst>
          </p:cNvPr>
          <p:cNvGrpSpPr/>
          <p:nvPr/>
        </p:nvGrpSpPr>
        <p:grpSpPr>
          <a:xfrm>
            <a:off x="395021" y="987335"/>
            <a:ext cx="5243779" cy="212815"/>
            <a:chOff x="377470" y="1671212"/>
            <a:chExt cx="3999009" cy="138538"/>
          </a:xfrm>
        </p:grpSpPr>
        <p:sp>
          <p:nvSpPr>
            <p:cNvPr id="13" name="TextBox 12">
              <a:extLst>
                <a:ext uri="{FF2B5EF4-FFF2-40B4-BE49-F238E27FC236}">
                  <a16:creationId xmlns:a16="http://schemas.microsoft.com/office/drawing/2014/main" id="{54E702AB-CBA3-D048-81DE-2CAC0B5A4A09}"/>
                </a:ext>
              </a:extLst>
            </p:cNvPr>
            <p:cNvSpPr txBox="1"/>
            <p:nvPr/>
          </p:nvSpPr>
          <p:spPr>
            <a:xfrm>
              <a:off x="377471" y="1671212"/>
              <a:ext cx="3508730" cy="110196"/>
            </a:xfrm>
            <a:prstGeom prst="rect">
              <a:avLst/>
            </a:prstGeom>
            <a:noFill/>
          </p:spPr>
          <p:txBody>
            <a:bodyPr wrap="square" lIns="0" tIns="0" rIns="0" bIns="0" rtlCol="0">
              <a:spAutoFit/>
            </a:bodyPr>
            <a:lstStyle/>
            <a:p>
              <a:r>
                <a:rPr lang="en-US" sz="1100" b="1" dirty="0">
                  <a:solidFill>
                    <a:schemeClr val="bg2"/>
                  </a:solidFill>
                </a:rPr>
                <a:t>GMP </a:t>
              </a:r>
              <a:r>
                <a:rPr lang="en-US" sz="1100" b="1" dirty="0" err="1">
                  <a:solidFill>
                    <a:schemeClr val="bg2"/>
                  </a:solidFill>
                </a:rPr>
                <a:t>equalisation</a:t>
              </a:r>
              <a:r>
                <a:rPr lang="en-US" sz="1100" b="1" dirty="0">
                  <a:solidFill>
                    <a:schemeClr val="bg2"/>
                  </a:solidFill>
                </a:rPr>
                <a:t> – main concerns</a:t>
              </a:r>
            </a:p>
          </p:txBody>
        </p:sp>
        <p:cxnSp>
          <p:nvCxnSpPr>
            <p:cNvPr id="14" name="Straight Connector 13">
              <a:extLst>
                <a:ext uri="{FF2B5EF4-FFF2-40B4-BE49-F238E27FC236}">
                  <a16:creationId xmlns:a16="http://schemas.microsoft.com/office/drawing/2014/main" id="{3B96ABCC-DE20-3C4A-8E03-772E72C68EDA}"/>
                </a:ext>
              </a:extLst>
            </p:cNvPr>
            <p:cNvCxnSpPr>
              <a:cxnSpLocks/>
            </p:cNvCxnSpPr>
            <p:nvPr/>
          </p:nvCxnSpPr>
          <p:spPr bwMode="auto">
            <a:xfrm>
              <a:off x="377470" y="1809750"/>
              <a:ext cx="3999009"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grpSp>
      <p:pic>
        <p:nvPicPr>
          <p:cNvPr id="16" name="Picture 15">
            <a:extLst>
              <a:ext uri="{FF2B5EF4-FFF2-40B4-BE49-F238E27FC236}">
                <a16:creationId xmlns:a16="http://schemas.microsoft.com/office/drawing/2014/main" id="{B33ED80A-9593-9F46-8B78-5A35D8EB827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0999" y="1333165"/>
            <a:ext cx="5648021" cy="2677196"/>
          </a:xfrm>
          <a:prstGeom prst="rect">
            <a:avLst/>
          </a:prstGeom>
        </p:spPr>
      </p:pic>
      <p:cxnSp>
        <p:nvCxnSpPr>
          <p:cNvPr id="4" name="Straight Connector 3">
            <a:extLst>
              <a:ext uri="{FF2B5EF4-FFF2-40B4-BE49-F238E27FC236}">
                <a16:creationId xmlns:a16="http://schemas.microsoft.com/office/drawing/2014/main" id="{6B2C1E75-EE5D-064B-A8C6-C9975B7AF969}"/>
              </a:ext>
            </a:extLst>
          </p:cNvPr>
          <p:cNvCxnSpPr/>
          <p:nvPr/>
        </p:nvCxnSpPr>
        <p:spPr bwMode="auto">
          <a:xfrm>
            <a:off x="6236230" y="2190750"/>
            <a:ext cx="2526770" cy="0"/>
          </a:xfrm>
          <a:prstGeom prst="line">
            <a:avLst/>
          </a:prstGeom>
          <a:solidFill>
            <a:schemeClr val="accent1"/>
          </a:solidFill>
          <a:ln w="19050" cap="flat" cmpd="sng" algn="ctr">
            <a:solidFill>
              <a:schemeClr val="accent3"/>
            </a:solidFill>
            <a:prstDash val="solid"/>
            <a:round/>
            <a:headEnd type="none" w="med" len="med"/>
            <a:tailEnd type="none" w="med" len="med"/>
          </a:ln>
          <a:effectLst/>
        </p:spPr>
      </p:cxnSp>
      <p:cxnSp>
        <p:nvCxnSpPr>
          <p:cNvPr id="11" name="Straight Connector 10">
            <a:extLst>
              <a:ext uri="{FF2B5EF4-FFF2-40B4-BE49-F238E27FC236}">
                <a16:creationId xmlns:a16="http://schemas.microsoft.com/office/drawing/2014/main" id="{C0D1C05E-6D8B-6945-89D3-09F5758980EE}"/>
              </a:ext>
            </a:extLst>
          </p:cNvPr>
          <p:cNvCxnSpPr>
            <a:cxnSpLocks/>
          </p:cNvCxnSpPr>
          <p:nvPr/>
        </p:nvCxnSpPr>
        <p:spPr bwMode="auto">
          <a:xfrm>
            <a:off x="6096000" y="1038606"/>
            <a:ext cx="0" cy="2828544"/>
          </a:xfrm>
          <a:prstGeom prst="line">
            <a:avLst/>
          </a:prstGeom>
          <a:solidFill>
            <a:schemeClr val="accent1"/>
          </a:solidFill>
          <a:ln w="19050" cap="flat" cmpd="sng" algn="ctr">
            <a:solidFill>
              <a:schemeClr val="accent3"/>
            </a:solidFill>
            <a:prstDash val="solid"/>
            <a:round/>
            <a:headEnd type="none" w="med" len="med"/>
            <a:tailEnd type="none" w="med" len="med"/>
          </a:ln>
          <a:effectLst/>
        </p:spPr>
      </p:cxnSp>
    </p:spTree>
    <p:extLst>
      <p:ext uri="{BB962C8B-B14F-4D97-AF65-F5344CB8AC3E}">
        <p14:creationId xmlns:p14="http://schemas.microsoft.com/office/powerpoint/2010/main" val="19886233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8AA331-9FC8-41AB-892F-A422E49EAC18}"/>
              </a:ext>
            </a:extLst>
          </p:cNvPr>
          <p:cNvSpPr>
            <a:spLocks noGrp="1"/>
          </p:cNvSpPr>
          <p:nvPr>
            <p:ph type="title"/>
          </p:nvPr>
        </p:nvSpPr>
        <p:spPr/>
        <p:txBody>
          <a:bodyPr/>
          <a:lstStyle/>
          <a:p>
            <a:r>
              <a:rPr lang="en-GB" dirty="0">
                <a:solidFill>
                  <a:schemeClr val="accent1"/>
                </a:solidFill>
              </a:rPr>
              <a:t>GMP polling question</a:t>
            </a:r>
          </a:p>
        </p:txBody>
      </p:sp>
      <p:sp>
        <p:nvSpPr>
          <p:cNvPr id="4" name="TextBox 3">
            <a:extLst>
              <a:ext uri="{FF2B5EF4-FFF2-40B4-BE49-F238E27FC236}">
                <a16:creationId xmlns:a16="http://schemas.microsoft.com/office/drawing/2014/main" id="{FE68FB62-E23C-1A49-A75E-C320306F68F4}"/>
              </a:ext>
            </a:extLst>
          </p:cNvPr>
          <p:cNvSpPr txBox="1"/>
          <p:nvPr/>
        </p:nvSpPr>
        <p:spPr>
          <a:xfrm>
            <a:off x="381000" y="848535"/>
            <a:ext cx="7596461" cy="246221"/>
          </a:xfrm>
          <a:prstGeom prst="rect">
            <a:avLst/>
          </a:prstGeom>
          <a:noFill/>
        </p:spPr>
        <p:txBody>
          <a:bodyPr wrap="square" lIns="0" tIns="0" rIns="0" bIns="0" rtlCol="0">
            <a:spAutoFit/>
          </a:bodyPr>
          <a:lstStyle/>
          <a:p>
            <a:pPr marL="0" indent="0">
              <a:buNone/>
            </a:pPr>
            <a:r>
              <a:rPr lang="en-GB" sz="1600" b="1" dirty="0"/>
              <a:t>When do you want to go live with GMP equalisation? </a:t>
            </a:r>
          </a:p>
        </p:txBody>
      </p:sp>
      <p:grpSp>
        <p:nvGrpSpPr>
          <p:cNvPr id="5" name="Group 4">
            <a:extLst>
              <a:ext uri="{FF2B5EF4-FFF2-40B4-BE49-F238E27FC236}">
                <a16:creationId xmlns:a16="http://schemas.microsoft.com/office/drawing/2014/main" id="{EF84CF26-1CD1-094E-9CA7-2A95E3184F58}"/>
              </a:ext>
            </a:extLst>
          </p:cNvPr>
          <p:cNvGrpSpPr>
            <a:grpSpLocks noChangeAspect="1"/>
          </p:cNvGrpSpPr>
          <p:nvPr/>
        </p:nvGrpSpPr>
        <p:grpSpPr>
          <a:xfrm>
            <a:off x="404540" y="1276350"/>
            <a:ext cx="772306" cy="2445006"/>
            <a:chOff x="4332475" y="1047750"/>
            <a:chExt cx="1540807" cy="4877964"/>
          </a:xfrm>
        </p:grpSpPr>
        <p:sp>
          <p:nvSpPr>
            <p:cNvPr id="6" name="Freeform 9">
              <a:extLst>
                <a:ext uri="{FF2B5EF4-FFF2-40B4-BE49-F238E27FC236}">
                  <a16:creationId xmlns:a16="http://schemas.microsoft.com/office/drawing/2014/main" id="{902F68C8-5C43-BB49-914F-2B008617B3B7}"/>
                </a:ext>
              </a:extLst>
            </p:cNvPr>
            <p:cNvSpPr>
              <a:spLocks/>
            </p:cNvSpPr>
            <p:nvPr/>
          </p:nvSpPr>
          <p:spPr bwMode="auto">
            <a:xfrm>
              <a:off x="4332475" y="1973637"/>
              <a:ext cx="1011331" cy="1168213"/>
            </a:xfrm>
            <a:custGeom>
              <a:avLst/>
              <a:gdLst>
                <a:gd name="T0" fmla="*/ 722 w 722"/>
                <a:gd name="T1" fmla="*/ 626 h 834"/>
                <a:gd name="T2" fmla="*/ 361 w 722"/>
                <a:gd name="T3" fmla="*/ 834 h 834"/>
                <a:gd name="T4" fmla="*/ 0 w 722"/>
                <a:gd name="T5" fmla="*/ 626 h 834"/>
                <a:gd name="T6" fmla="*/ 0 w 722"/>
                <a:gd name="T7" fmla="*/ 208 h 834"/>
                <a:gd name="T8" fmla="*/ 361 w 722"/>
                <a:gd name="T9" fmla="*/ 0 h 834"/>
                <a:gd name="T10" fmla="*/ 722 w 722"/>
                <a:gd name="T11" fmla="*/ 208 h 834"/>
                <a:gd name="T12" fmla="*/ 722 w 722"/>
                <a:gd name="T13" fmla="*/ 626 h 834"/>
              </a:gdLst>
              <a:ahLst/>
              <a:cxnLst>
                <a:cxn ang="0">
                  <a:pos x="T0" y="T1"/>
                </a:cxn>
                <a:cxn ang="0">
                  <a:pos x="T2" y="T3"/>
                </a:cxn>
                <a:cxn ang="0">
                  <a:pos x="T4" y="T5"/>
                </a:cxn>
                <a:cxn ang="0">
                  <a:pos x="T6" y="T7"/>
                </a:cxn>
                <a:cxn ang="0">
                  <a:pos x="T8" y="T9"/>
                </a:cxn>
                <a:cxn ang="0">
                  <a:pos x="T10" y="T11"/>
                </a:cxn>
                <a:cxn ang="0">
                  <a:pos x="T12" y="T13"/>
                </a:cxn>
              </a:cxnLst>
              <a:rect l="0" t="0" r="r" b="b"/>
              <a:pathLst>
                <a:path w="722" h="834">
                  <a:moveTo>
                    <a:pt x="722" y="626"/>
                  </a:moveTo>
                  <a:lnTo>
                    <a:pt x="361" y="834"/>
                  </a:lnTo>
                  <a:lnTo>
                    <a:pt x="0" y="626"/>
                  </a:lnTo>
                  <a:lnTo>
                    <a:pt x="0" y="208"/>
                  </a:lnTo>
                  <a:lnTo>
                    <a:pt x="361" y="0"/>
                  </a:lnTo>
                  <a:lnTo>
                    <a:pt x="722" y="208"/>
                  </a:lnTo>
                  <a:lnTo>
                    <a:pt x="722" y="626"/>
                  </a:lnTo>
                  <a:close/>
                </a:path>
              </a:pathLst>
            </a:custGeom>
            <a:solidFill>
              <a:schemeClr val="accent3"/>
            </a:solidFill>
            <a:ln w="9525">
              <a:noFill/>
              <a:round/>
              <a:headEnd/>
              <a:tailEnd/>
            </a:ln>
          </p:spPr>
          <p:txBody>
            <a:bodyPr vert="horz" wrap="square" lIns="91440" tIns="45720" rIns="91440" bIns="45720" numCol="1" anchor="ctr" anchorCtr="0" compatLnSpc="1">
              <a:prstTxWarp prst="textNoShape">
                <a:avLst/>
              </a:prstTxWarp>
            </a:bodyPr>
            <a:lstStyle/>
            <a:p>
              <a:pPr lvl="0" algn="ctr"/>
              <a:r>
                <a:rPr lang="en-US" dirty="0">
                  <a:solidFill>
                    <a:schemeClr val="bg1"/>
                  </a:solidFill>
                </a:rPr>
                <a:t>2</a:t>
              </a:r>
            </a:p>
          </p:txBody>
        </p:sp>
        <p:sp>
          <p:nvSpPr>
            <p:cNvPr id="7" name="Freeform 20">
              <a:extLst>
                <a:ext uri="{FF2B5EF4-FFF2-40B4-BE49-F238E27FC236}">
                  <a16:creationId xmlns:a16="http://schemas.microsoft.com/office/drawing/2014/main" id="{D548A226-793F-4846-AE53-3AAAC8B1F9C4}"/>
                </a:ext>
              </a:extLst>
            </p:cNvPr>
            <p:cNvSpPr>
              <a:spLocks/>
            </p:cNvSpPr>
            <p:nvPr/>
          </p:nvSpPr>
          <p:spPr bwMode="auto">
            <a:xfrm>
              <a:off x="4860551" y="1047750"/>
              <a:ext cx="1012731" cy="1171015"/>
            </a:xfrm>
            <a:custGeom>
              <a:avLst/>
              <a:gdLst>
                <a:gd name="T0" fmla="*/ 723 w 723"/>
                <a:gd name="T1" fmla="*/ 626 h 836"/>
                <a:gd name="T2" fmla="*/ 362 w 723"/>
                <a:gd name="T3" fmla="*/ 836 h 836"/>
                <a:gd name="T4" fmla="*/ 0 w 723"/>
                <a:gd name="T5" fmla="*/ 626 h 836"/>
                <a:gd name="T6" fmla="*/ 0 w 723"/>
                <a:gd name="T7" fmla="*/ 210 h 836"/>
                <a:gd name="T8" fmla="*/ 362 w 723"/>
                <a:gd name="T9" fmla="*/ 0 h 836"/>
                <a:gd name="T10" fmla="*/ 723 w 723"/>
                <a:gd name="T11" fmla="*/ 210 h 836"/>
                <a:gd name="T12" fmla="*/ 723 w 723"/>
                <a:gd name="T13" fmla="*/ 626 h 836"/>
              </a:gdLst>
              <a:ahLst/>
              <a:cxnLst>
                <a:cxn ang="0">
                  <a:pos x="T0" y="T1"/>
                </a:cxn>
                <a:cxn ang="0">
                  <a:pos x="T2" y="T3"/>
                </a:cxn>
                <a:cxn ang="0">
                  <a:pos x="T4" y="T5"/>
                </a:cxn>
                <a:cxn ang="0">
                  <a:pos x="T6" y="T7"/>
                </a:cxn>
                <a:cxn ang="0">
                  <a:pos x="T8" y="T9"/>
                </a:cxn>
                <a:cxn ang="0">
                  <a:pos x="T10" y="T11"/>
                </a:cxn>
                <a:cxn ang="0">
                  <a:pos x="T12" y="T13"/>
                </a:cxn>
              </a:cxnLst>
              <a:rect l="0" t="0" r="r" b="b"/>
              <a:pathLst>
                <a:path w="723" h="836">
                  <a:moveTo>
                    <a:pt x="723" y="626"/>
                  </a:moveTo>
                  <a:lnTo>
                    <a:pt x="362" y="836"/>
                  </a:lnTo>
                  <a:lnTo>
                    <a:pt x="0" y="626"/>
                  </a:lnTo>
                  <a:lnTo>
                    <a:pt x="0" y="210"/>
                  </a:lnTo>
                  <a:lnTo>
                    <a:pt x="362" y="0"/>
                  </a:lnTo>
                  <a:lnTo>
                    <a:pt x="723" y="210"/>
                  </a:lnTo>
                  <a:lnTo>
                    <a:pt x="723" y="626"/>
                  </a:lnTo>
                  <a:close/>
                </a:path>
              </a:pathLst>
            </a:custGeom>
            <a:solidFill>
              <a:schemeClr val="accent3"/>
            </a:solidFill>
            <a:ln w="9525">
              <a:noFill/>
              <a:round/>
              <a:headEnd/>
              <a:tailEnd/>
            </a:ln>
          </p:spPr>
          <p:txBody>
            <a:bodyPr vert="horz" wrap="square" lIns="91440" tIns="45720" rIns="91440" bIns="45720" numCol="1" anchor="ctr" anchorCtr="0" compatLnSpc="1">
              <a:prstTxWarp prst="textNoShape">
                <a:avLst/>
              </a:prstTxWarp>
            </a:bodyPr>
            <a:lstStyle/>
            <a:p>
              <a:pPr lvl="0" algn="ctr"/>
              <a:r>
                <a:rPr lang="en-US" dirty="0">
                  <a:solidFill>
                    <a:schemeClr val="bg1"/>
                  </a:solidFill>
                </a:rPr>
                <a:t>1</a:t>
              </a:r>
            </a:p>
          </p:txBody>
        </p:sp>
        <p:sp>
          <p:nvSpPr>
            <p:cNvPr id="8" name="Freeform 21">
              <a:extLst>
                <a:ext uri="{FF2B5EF4-FFF2-40B4-BE49-F238E27FC236}">
                  <a16:creationId xmlns:a16="http://schemas.microsoft.com/office/drawing/2014/main" id="{4EF200A2-5732-D442-9035-3D73CCE0C0CE}"/>
                </a:ext>
              </a:extLst>
            </p:cNvPr>
            <p:cNvSpPr>
              <a:spLocks/>
            </p:cNvSpPr>
            <p:nvPr/>
          </p:nvSpPr>
          <p:spPr bwMode="auto">
            <a:xfrm>
              <a:off x="4860551" y="2896721"/>
              <a:ext cx="1012731" cy="1168213"/>
            </a:xfrm>
            <a:custGeom>
              <a:avLst/>
              <a:gdLst>
                <a:gd name="T0" fmla="*/ 723 w 723"/>
                <a:gd name="T1" fmla="*/ 626 h 834"/>
                <a:gd name="T2" fmla="*/ 362 w 723"/>
                <a:gd name="T3" fmla="*/ 834 h 834"/>
                <a:gd name="T4" fmla="*/ 0 w 723"/>
                <a:gd name="T5" fmla="*/ 626 h 834"/>
                <a:gd name="T6" fmla="*/ 0 w 723"/>
                <a:gd name="T7" fmla="*/ 208 h 834"/>
                <a:gd name="T8" fmla="*/ 362 w 723"/>
                <a:gd name="T9" fmla="*/ 0 h 834"/>
                <a:gd name="T10" fmla="*/ 723 w 723"/>
                <a:gd name="T11" fmla="*/ 208 h 834"/>
                <a:gd name="T12" fmla="*/ 723 w 723"/>
                <a:gd name="T13" fmla="*/ 626 h 834"/>
              </a:gdLst>
              <a:ahLst/>
              <a:cxnLst>
                <a:cxn ang="0">
                  <a:pos x="T0" y="T1"/>
                </a:cxn>
                <a:cxn ang="0">
                  <a:pos x="T2" y="T3"/>
                </a:cxn>
                <a:cxn ang="0">
                  <a:pos x="T4" y="T5"/>
                </a:cxn>
                <a:cxn ang="0">
                  <a:pos x="T6" y="T7"/>
                </a:cxn>
                <a:cxn ang="0">
                  <a:pos x="T8" y="T9"/>
                </a:cxn>
                <a:cxn ang="0">
                  <a:pos x="T10" y="T11"/>
                </a:cxn>
                <a:cxn ang="0">
                  <a:pos x="T12" y="T13"/>
                </a:cxn>
              </a:cxnLst>
              <a:rect l="0" t="0" r="r" b="b"/>
              <a:pathLst>
                <a:path w="723" h="834">
                  <a:moveTo>
                    <a:pt x="723" y="626"/>
                  </a:moveTo>
                  <a:lnTo>
                    <a:pt x="362" y="834"/>
                  </a:lnTo>
                  <a:lnTo>
                    <a:pt x="0" y="626"/>
                  </a:lnTo>
                  <a:lnTo>
                    <a:pt x="0" y="208"/>
                  </a:lnTo>
                  <a:lnTo>
                    <a:pt x="362" y="0"/>
                  </a:lnTo>
                  <a:lnTo>
                    <a:pt x="723" y="208"/>
                  </a:lnTo>
                  <a:lnTo>
                    <a:pt x="723" y="626"/>
                  </a:lnTo>
                  <a:close/>
                </a:path>
              </a:pathLst>
            </a:custGeom>
            <a:solidFill>
              <a:schemeClr val="accent3"/>
            </a:solidFill>
            <a:ln>
              <a:noFill/>
            </a:ln>
          </p:spPr>
          <p:txBody>
            <a:bodyPr vert="horz" wrap="square" lIns="91440" tIns="45720" rIns="91440" bIns="45720" numCol="1" anchor="ctr" anchorCtr="0" compatLnSpc="1">
              <a:prstTxWarp prst="textNoShape">
                <a:avLst/>
              </a:prstTxWarp>
            </a:bodyPr>
            <a:lstStyle/>
            <a:p>
              <a:pPr lvl="0" algn="ctr"/>
              <a:r>
                <a:rPr lang="en-US" dirty="0">
                  <a:solidFill>
                    <a:schemeClr val="bg1"/>
                  </a:solidFill>
                </a:rPr>
                <a:t>3</a:t>
              </a:r>
            </a:p>
          </p:txBody>
        </p:sp>
        <p:sp>
          <p:nvSpPr>
            <p:cNvPr id="9" name="Freeform 9">
              <a:extLst>
                <a:ext uri="{FF2B5EF4-FFF2-40B4-BE49-F238E27FC236}">
                  <a16:creationId xmlns:a16="http://schemas.microsoft.com/office/drawing/2014/main" id="{71F6080D-B3DE-1547-8233-B17266F0327F}"/>
                </a:ext>
              </a:extLst>
            </p:cNvPr>
            <p:cNvSpPr>
              <a:spLocks/>
            </p:cNvSpPr>
            <p:nvPr/>
          </p:nvSpPr>
          <p:spPr bwMode="auto">
            <a:xfrm>
              <a:off x="4332475" y="3832174"/>
              <a:ext cx="1011331" cy="1168213"/>
            </a:xfrm>
            <a:custGeom>
              <a:avLst/>
              <a:gdLst>
                <a:gd name="T0" fmla="*/ 722 w 722"/>
                <a:gd name="T1" fmla="*/ 626 h 834"/>
                <a:gd name="T2" fmla="*/ 361 w 722"/>
                <a:gd name="T3" fmla="*/ 834 h 834"/>
                <a:gd name="T4" fmla="*/ 0 w 722"/>
                <a:gd name="T5" fmla="*/ 626 h 834"/>
                <a:gd name="T6" fmla="*/ 0 w 722"/>
                <a:gd name="T7" fmla="*/ 208 h 834"/>
                <a:gd name="T8" fmla="*/ 361 w 722"/>
                <a:gd name="T9" fmla="*/ 0 h 834"/>
                <a:gd name="T10" fmla="*/ 722 w 722"/>
                <a:gd name="T11" fmla="*/ 208 h 834"/>
                <a:gd name="T12" fmla="*/ 722 w 722"/>
                <a:gd name="T13" fmla="*/ 626 h 834"/>
              </a:gdLst>
              <a:ahLst/>
              <a:cxnLst>
                <a:cxn ang="0">
                  <a:pos x="T0" y="T1"/>
                </a:cxn>
                <a:cxn ang="0">
                  <a:pos x="T2" y="T3"/>
                </a:cxn>
                <a:cxn ang="0">
                  <a:pos x="T4" y="T5"/>
                </a:cxn>
                <a:cxn ang="0">
                  <a:pos x="T6" y="T7"/>
                </a:cxn>
                <a:cxn ang="0">
                  <a:pos x="T8" y="T9"/>
                </a:cxn>
                <a:cxn ang="0">
                  <a:pos x="T10" y="T11"/>
                </a:cxn>
                <a:cxn ang="0">
                  <a:pos x="T12" y="T13"/>
                </a:cxn>
              </a:cxnLst>
              <a:rect l="0" t="0" r="r" b="b"/>
              <a:pathLst>
                <a:path w="722" h="834">
                  <a:moveTo>
                    <a:pt x="722" y="626"/>
                  </a:moveTo>
                  <a:lnTo>
                    <a:pt x="361" y="834"/>
                  </a:lnTo>
                  <a:lnTo>
                    <a:pt x="0" y="626"/>
                  </a:lnTo>
                  <a:lnTo>
                    <a:pt x="0" y="208"/>
                  </a:lnTo>
                  <a:lnTo>
                    <a:pt x="361" y="0"/>
                  </a:lnTo>
                  <a:lnTo>
                    <a:pt x="722" y="208"/>
                  </a:lnTo>
                  <a:lnTo>
                    <a:pt x="722" y="626"/>
                  </a:lnTo>
                  <a:close/>
                </a:path>
              </a:pathLst>
            </a:custGeom>
            <a:solidFill>
              <a:schemeClr val="accent3"/>
            </a:solidFill>
            <a:ln w="9525">
              <a:noFill/>
              <a:round/>
              <a:headEnd/>
              <a:tailEnd/>
            </a:ln>
          </p:spPr>
          <p:txBody>
            <a:bodyPr vert="horz" wrap="square" lIns="91440" tIns="45720" rIns="91440" bIns="45720" numCol="1" anchor="ctr" anchorCtr="0" compatLnSpc="1">
              <a:prstTxWarp prst="textNoShape">
                <a:avLst/>
              </a:prstTxWarp>
            </a:bodyPr>
            <a:lstStyle/>
            <a:p>
              <a:pPr lvl="0" algn="ctr"/>
              <a:r>
                <a:rPr lang="en-US" dirty="0">
                  <a:solidFill>
                    <a:schemeClr val="bg1"/>
                  </a:solidFill>
                </a:rPr>
                <a:t>4</a:t>
              </a:r>
            </a:p>
          </p:txBody>
        </p:sp>
        <p:sp>
          <p:nvSpPr>
            <p:cNvPr id="14" name="Freeform 21">
              <a:extLst>
                <a:ext uri="{FF2B5EF4-FFF2-40B4-BE49-F238E27FC236}">
                  <a16:creationId xmlns:a16="http://schemas.microsoft.com/office/drawing/2014/main" id="{2B1ABF65-F32B-8E40-BD3E-EBA7093D0BFA}"/>
                </a:ext>
              </a:extLst>
            </p:cNvPr>
            <p:cNvSpPr>
              <a:spLocks/>
            </p:cNvSpPr>
            <p:nvPr/>
          </p:nvSpPr>
          <p:spPr bwMode="auto">
            <a:xfrm>
              <a:off x="4860551" y="4757501"/>
              <a:ext cx="1012731" cy="1168213"/>
            </a:xfrm>
            <a:custGeom>
              <a:avLst/>
              <a:gdLst>
                <a:gd name="T0" fmla="*/ 723 w 723"/>
                <a:gd name="T1" fmla="*/ 626 h 834"/>
                <a:gd name="T2" fmla="*/ 362 w 723"/>
                <a:gd name="T3" fmla="*/ 834 h 834"/>
                <a:gd name="T4" fmla="*/ 0 w 723"/>
                <a:gd name="T5" fmla="*/ 626 h 834"/>
                <a:gd name="T6" fmla="*/ 0 w 723"/>
                <a:gd name="T7" fmla="*/ 208 h 834"/>
                <a:gd name="T8" fmla="*/ 362 w 723"/>
                <a:gd name="T9" fmla="*/ 0 h 834"/>
                <a:gd name="T10" fmla="*/ 723 w 723"/>
                <a:gd name="T11" fmla="*/ 208 h 834"/>
                <a:gd name="T12" fmla="*/ 723 w 723"/>
                <a:gd name="T13" fmla="*/ 626 h 834"/>
              </a:gdLst>
              <a:ahLst/>
              <a:cxnLst>
                <a:cxn ang="0">
                  <a:pos x="T0" y="T1"/>
                </a:cxn>
                <a:cxn ang="0">
                  <a:pos x="T2" y="T3"/>
                </a:cxn>
                <a:cxn ang="0">
                  <a:pos x="T4" y="T5"/>
                </a:cxn>
                <a:cxn ang="0">
                  <a:pos x="T6" y="T7"/>
                </a:cxn>
                <a:cxn ang="0">
                  <a:pos x="T8" y="T9"/>
                </a:cxn>
                <a:cxn ang="0">
                  <a:pos x="T10" y="T11"/>
                </a:cxn>
                <a:cxn ang="0">
                  <a:pos x="T12" y="T13"/>
                </a:cxn>
              </a:cxnLst>
              <a:rect l="0" t="0" r="r" b="b"/>
              <a:pathLst>
                <a:path w="723" h="834">
                  <a:moveTo>
                    <a:pt x="723" y="626"/>
                  </a:moveTo>
                  <a:lnTo>
                    <a:pt x="362" y="834"/>
                  </a:lnTo>
                  <a:lnTo>
                    <a:pt x="0" y="626"/>
                  </a:lnTo>
                  <a:lnTo>
                    <a:pt x="0" y="208"/>
                  </a:lnTo>
                  <a:lnTo>
                    <a:pt x="362" y="0"/>
                  </a:lnTo>
                  <a:lnTo>
                    <a:pt x="723" y="208"/>
                  </a:lnTo>
                  <a:lnTo>
                    <a:pt x="723" y="626"/>
                  </a:lnTo>
                  <a:close/>
                </a:path>
              </a:pathLst>
            </a:custGeom>
            <a:solidFill>
              <a:schemeClr val="accent3"/>
            </a:solidFill>
            <a:ln>
              <a:noFill/>
            </a:ln>
          </p:spPr>
          <p:txBody>
            <a:bodyPr vert="horz" wrap="square" lIns="91440" tIns="45720" rIns="91440" bIns="45720" numCol="1" anchor="ctr" anchorCtr="0" compatLnSpc="1">
              <a:prstTxWarp prst="textNoShape">
                <a:avLst/>
              </a:prstTxWarp>
            </a:bodyPr>
            <a:lstStyle/>
            <a:p>
              <a:pPr lvl="0" algn="ctr"/>
              <a:r>
                <a:rPr lang="en-US" dirty="0">
                  <a:solidFill>
                    <a:schemeClr val="bg1"/>
                  </a:solidFill>
                </a:rPr>
                <a:t>5</a:t>
              </a:r>
            </a:p>
          </p:txBody>
        </p:sp>
      </p:grpSp>
      <p:sp>
        <p:nvSpPr>
          <p:cNvPr id="10" name="Rectangle 9">
            <a:extLst>
              <a:ext uri="{FF2B5EF4-FFF2-40B4-BE49-F238E27FC236}">
                <a16:creationId xmlns:a16="http://schemas.microsoft.com/office/drawing/2014/main" id="{619A3485-FA53-4C4F-BC4A-288571EF1FF6}"/>
              </a:ext>
            </a:extLst>
          </p:cNvPr>
          <p:cNvSpPr/>
          <p:nvPr/>
        </p:nvSpPr>
        <p:spPr>
          <a:xfrm>
            <a:off x="1326353" y="1428750"/>
            <a:ext cx="7086600" cy="338554"/>
          </a:xfrm>
          <a:prstGeom prst="rect">
            <a:avLst/>
          </a:prstGeom>
        </p:spPr>
        <p:txBody>
          <a:bodyPr wrap="square">
            <a:spAutoFit/>
          </a:bodyPr>
          <a:lstStyle/>
          <a:p>
            <a:r>
              <a:rPr lang="en-GB" sz="1600" dirty="0">
                <a:solidFill>
                  <a:schemeClr val="bg2"/>
                </a:solidFill>
              </a:rPr>
              <a:t>Within the next year</a:t>
            </a:r>
          </a:p>
        </p:txBody>
      </p:sp>
      <p:sp>
        <p:nvSpPr>
          <p:cNvPr id="11" name="Rectangle 10">
            <a:extLst>
              <a:ext uri="{FF2B5EF4-FFF2-40B4-BE49-F238E27FC236}">
                <a16:creationId xmlns:a16="http://schemas.microsoft.com/office/drawing/2014/main" id="{FF0C7013-E522-9847-87DD-5A38E361CD6A}"/>
              </a:ext>
            </a:extLst>
          </p:cNvPr>
          <p:cNvSpPr/>
          <p:nvPr/>
        </p:nvSpPr>
        <p:spPr>
          <a:xfrm>
            <a:off x="1326353" y="1882451"/>
            <a:ext cx="1040670" cy="338554"/>
          </a:xfrm>
          <a:prstGeom prst="rect">
            <a:avLst/>
          </a:prstGeom>
        </p:spPr>
        <p:txBody>
          <a:bodyPr wrap="none">
            <a:spAutoFit/>
          </a:bodyPr>
          <a:lstStyle/>
          <a:p>
            <a:r>
              <a:rPr lang="en-GB" sz="1600" dirty="0">
                <a:solidFill>
                  <a:schemeClr val="bg2"/>
                </a:solidFill>
              </a:rPr>
              <a:t>2-3 years</a:t>
            </a:r>
          </a:p>
        </p:txBody>
      </p:sp>
      <p:sp>
        <p:nvSpPr>
          <p:cNvPr id="12" name="Rectangle 11">
            <a:extLst>
              <a:ext uri="{FF2B5EF4-FFF2-40B4-BE49-F238E27FC236}">
                <a16:creationId xmlns:a16="http://schemas.microsoft.com/office/drawing/2014/main" id="{A0565466-EC8F-E048-840E-B121B1E124EB}"/>
              </a:ext>
            </a:extLst>
          </p:cNvPr>
          <p:cNvSpPr/>
          <p:nvPr/>
        </p:nvSpPr>
        <p:spPr>
          <a:xfrm>
            <a:off x="1326353" y="2336152"/>
            <a:ext cx="1040670" cy="338554"/>
          </a:xfrm>
          <a:prstGeom prst="rect">
            <a:avLst/>
          </a:prstGeom>
        </p:spPr>
        <p:txBody>
          <a:bodyPr wrap="none">
            <a:spAutoFit/>
          </a:bodyPr>
          <a:lstStyle/>
          <a:p>
            <a:r>
              <a:rPr lang="en-GB" sz="1600" dirty="0">
                <a:solidFill>
                  <a:schemeClr val="bg2"/>
                </a:solidFill>
              </a:rPr>
              <a:t>4-5 years</a:t>
            </a:r>
          </a:p>
        </p:txBody>
      </p:sp>
      <p:sp>
        <p:nvSpPr>
          <p:cNvPr id="13" name="Rectangle 12">
            <a:extLst>
              <a:ext uri="{FF2B5EF4-FFF2-40B4-BE49-F238E27FC236}">
                <a16:creationId xmlns:a16="http://schemas.microsoft.com/office/drawing/2014/main" id="{103DDB27-7B72-644F-AC6C-CAF9FDCF7481}"/>
              </a:ext>
            </a:extLst>
          </p:cNvPr>
          <p:cNvSpPr/>
          <p:nvPr/>
        </p:nvSpPr>
        <p:spPr>
          <a:xfrm>
            <a:off x="1326353" y="2789853"/>
            <a:ext cx="978153" cy="338554"/>
          </a:xfrm>
          <a:prstGeom prst="rect">
            <a:avLst/>
          </a:prstGeom>
        </p:spPr>
        <p:txBody>
          <a:bodyPr wrap="none">
            <a:spAutoFit/>
          </a:bodyPr>
          <a:lstStyle/>
          <a:p>
            <a:r>
              <a:rPr lang="en-GB" sz="1600" dirty="0">
                <a:solidFill>
                  <a:schemeClr val="bg2"/>
                </a:solidFill>
              </a:rPr>
              <a:t>&gt;5 years</a:t>
            </a:r>
          </a:p>
        </p:txBody>
      </p:sp>
      <p:sp>
        <p:nvSpPr>
          <p:cNvPr id="15" name="Rectangle 14">
            <a:extLst>
              <a:ext uri="{FF2B5EF4-FFF2-40B4-BE49-F238E27FC236}">
                <a16:creationId xmlns:a16="http://schemas.microsoft.com/office/drawing/2014/main" id="{7D0C49B2-FB11-B64E-873B-1E6201BC0553}"/>
              </a:ext>
            </a:extLst>
          </p:cNvPr>
          <p:cNvSpPr/>
          <p:nvPr/>
        </p:nvSpPr>
        <p:spPr>
          <a:xfrm>
            <a:off x="1326353" y="3243554"/>
            <a:ext cx="2759089" cy="338554"/>
          </a:xfrm>
          <a:prstGeom prst="rect">
            <a:avLst/>
          </a:prstGeom>
        </p:spPr>
        <p:txBody>
          <a:bodyPr wrap="none">
            <a:spAutoFit/>
          </a:bodyPr>
          <a:lstStyle/>
          <a:p>
            <a:r>
              <a:rPr lang="en-GB" sz="1600" dirty="0">
                <a:solidFill>
                  <a:schemeClr val="bg2"/>
                </a:solidFill>
              </a:rPr>
              <a:t>Don’t know or not applicable</a:t>
            </a:r>
          </a:p>
        </p:txBody>
      </p:sp>
    </p:spTree>
    <p:extLst>
      <p:ext uri="{BB962C8B-B14F-4D97-AF65-F5344CB8AC3E}">
        <p14:creationId xmlns:p14="http://schemas.microsoft.com/office/powerpoint/2010/main" val="15671757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t>Questions</a:t>
            </a:r>
          </a:p>
        </p:txBody>
      </p:sp>
    </p:spTree>
    <p:extLst>
      <p:ext uri="{BB962C8B-B14F-4D97-AF65-F5344CB8AC3E}">
        <p14:creationId xmlns:p14="http://schemas.microsoft.com/office/powerpoint/2010/main" val="4648857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RegText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EEBBC85-DE19-F447-A914-FD375E11018B}"/>
              </a:ext>
            </a:extLst>
          </p:cNvPr>
          <p:cNvSpPr/>
          <p:nvPr/>
        </p:nvSpPr>
        <p:spPr bwMode="auto">
          <a:xfrm>
            <a:off x="304800" y="514350"/>
            <a:ext cx="8534400" cy="3048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pitchFamily="108" charset="-128"/>
            </a:endParaRPr>
          </a:p>
        </p:txBody>
      </p:sp>
      <p:sp>
        <p:nvSpPr>
          <p:cNvPr id="3" name="tbxRegulatory">
            <a:extLst>
              <a:ext uri="{FF2B5EF4-FFF2-40B4-BE49-F238E27FC236}">
                <a16:creationId xmlns:a16="http://schemas.microsoft.com/office/drawing/2014/main" id="{E56993A7-DEE0-4EB1-A0A6-7BDB6FE15899}"/>
              </a:ext>
            </a:extLst>
          </p:cNvPr>
          <p:cNvSpPr txBox="1"/>
          <p:nvPr/>
        </p:nvSpPr>
        <p:spPr>
          <a:xfrm>
            <a:off x="367199" y="361950"/>
            <a:ext cx="8319601" cy="3662541"/>
          </a:xfrm>
          <a:prstGeom prst="rect">
            <a:avLst/>
          </a:prstGeom>
          <a:noFill/>
        </p:spPr>
        <p:txBody>
          <a:bodyPr vert="horz" wrap="square" lIns="0" tIns="0" rIns="0" bIns="0" rtlCol="0">
            <a:spAutoFit/>
          </a:bodyPr>
          <a:lstStyle/>
          <a:p>
            <a:r>
              <a:rPr lang="en-GB" sz="700" b="1" dirty="0"/>
              <a:t>Disclaimer</a:t>
            </a:r>
            <a:endParaRPr lang="en-GB" sz="700" dirty="0"/>
          </a:p>
          <a:p>
            <a:r>
              <a:rPr lang="en-GB" sz="700" dirty="0"/>
              <a:t>This document and any enclosures or attachments are prepared on the understanding that it is solely for the benefit of the addressee(s). Unless we provide express prior written consent, no part of this document should be reproduced, distributed or communicated to anyone else and, in providing this document, we do not accept or assume any responsibility for any other purpose or to anyone other than the addressee(s) of this document. </a:t>
            </a:r>
          </a:p>
          <a:p>
            <a:r>
              <a:rPr lang="en-GB" sz="700" dirty="0"/>
              <a:t> </a:t>
            </a:r>
          </a:p>
          <a:p>
            <a:r>
              <a:rPr lang="en-GB" sz="700" dirty="0"/>
              <a:t>Notwithstanding the level of skill and care used in conducting due diligence into any organisation that is the subject of a rating in this document, it is not always possible to detect the negligence, fraud, or other misconduct of the organisation being assessed or any weaknesses in that organisation's systems and controls or operations. </a:t>
            </a:r>
          </a:p>
          <a:p>
            <a:r>
              <a:rPr lang="en-GB" sz="700" dirty="0"/>
              <a:t> </a:t>
            </a:r>
          </a:p>
          <a:p>
            <a:r>
              <a:rPr lang="en-GB" sz="700" dirty="0"/>
              <a:t>This document and any due diligence conducted is based upon information available to us at the date of this document and takes no account of subsequent developments. In preparing this document we may have relied upon data supplied to us by third parties (including those that are the subject of due diligence) and therefore no warranty or guarantee of accuracy or completeness is provided. We cannot be held accountable for any error, omission or misrepresentation of any data provided to us by third parties (including those that are the subject of due diligence). </a:t>
            </a:r>
          </a:p>
          <a:p>
            <a:r>
              <a:rPr lang="en-GB" sz="700" dirty="0"/>
              <a:t>This document is not intended by us to form a basis of any decision by any third party to do or omit to do anything. </a:t>
            </a:r>
          </a:p>
          <a:p>
            <a:r>
              <a:rPr lang="en-GB" sz="700" dirty="0"/>
              <a:t> </a:t>
            </a:r>
          </a:p>
          <a:p>
            <a:r>
              <a:rPr lang="en-GB" sz="700" dirty="0"/>
              <a:t>Any opinions or assumptions in this document have been derived by us through a blend of economic theory, historical analysis and/or other sources. Any opinion or assumption may contain elements of subjective judgement and are not intended to imply, nor should be interpreted as conveying, any form of guarantee or assurance by us of any future performance. Views are derived from our research process and it should be noted in particular that we can not research legal, regulatory, administrative or accounting procedures and accordingly make no warranty and accept no responsibility for consequences arising from relying on this document in this regard. </a:t>
            </a:r>
          </a:p>
          <a:p>
            <a:r>
              <a:rPr lang="en-GB" sz="700" dirty="0"/>
              <a:t> </a:t>
            </a:r>
          </a:p>
          <a:p>
            <a:r>
              <a:rPr lang="en-GB" sz="700" dirty="0"/>
              <a:t>Calculations may be derived from our proprietary models in use at that time. Models may be based on historical analysis of data and other methodologies and we may have incorporated their subjective judgement to complement such data as is available. It should be noted that models may change over time and they should not be relied upon to capture future uncertainty or events.</a:t>
            </a:r>
          </a:p>
          <a:p>
            <a:r>
              <a:rPr lang="en-GB" sz="700" dirty="0"/>
              <a:t> </a:t>
            </a:r>
          </a:p>
          <a:p>
            <a:r>
              <a:rPr lang="en-GB" sz="700" dirty="0"/>
              <a:t>To protect the confidential and proprietary information included in this material, it may not be disclosed or provided to any third parties without the prior written consent of Aon. </a:t>
            </a:r>
          </a:p>
          <a:p>
            <a:r>
              <a:rPr lang="en-GB" sz="700" dirty="0"/>
              <a:t> </a:t>
            </a:r>
          </a:p>
          <a:p>
            <a:r>
              <a:rPr lang="en-GB" sz="700" dirty="0"/>
              <a:t>Aon does not accept or assume any responsibility for any consequences arising from any person, other than the intended recipient, using or relying on this material.</a:t>
            </a:r>
          </a:p>
          <a:p>
            <a:br>
              <a:rPr lang="en-GB" sz="700" dirty="0"/>
            </a:br>
            <a:r>
              <a:rPr lang="en-GB" sz="700" dirty="0"/>
              <a:t>Copyright © 2020. Aon Solutions UK Limited. All rights reserved.</a:t>
            </a:r>
          </a:p>
          <a:p>
            <a:r>
              <a:rPr lang="en-GB" sz="700" dirty="0"/>
              <a:t> </a:t>
            </a:r>
          </a:p>
          <a:p>
            <a:r>
              <a:rPr lang="en-GB" sz="700" dirty="0"/>
              <a:t>Aon Solutions UK Limited Registered in England and Wales No. 4396810 Registered office: The Aon Centre, 122 Leadenhall Street, London, EC3V 4AN.</a:t>
            </a:r>
          </a:p>
          <a:p>
            <a:r>
              <a:rPr lang="en-GB" sz="700" dirty="0"/>
              <a:t> </a:t>
            </a:r>
          </a:p>
          <a:p>
            <a:r>
              <a:rPr lang="en-GB" sz="700" dirty="0"/>
              <a:t>Aon Solutions UK Limited is authorised and regulated by the Financial Conduct Authority. </a:t>
            </a:r>
          </a:p>
          <a:p>
            <a:r>
              <a:rPr lang="en-GB" sz="700" dirty="0"/>
              <a:t> </a:t>
            </a:r>
          </a:p>
          <a:p>
            <a:r>
              <a:rPr lang="en-GB" sz="700" dirty="0"/>
              <a:t>Aon Solutions UK Limited's Delegated Consulting Services (DCS) in the UK are managed by Aon Investments Limited, a wholly owned subsidiary, which is authorised and regulated by the Financial Conduct Authority.</a:t>
            </a:r>
          </a:p>
          <a:p>
            <a:r>
              <a:rPr lang="en-GB" sz="700" dirty="0"/>
              <a:t> </a:t>
            </a:r>
          </a:p>
        </p:txBody>
      </p:sp>
    </p:spTree>
    <p:extLst>
      <p:ext uri="{BB962C8B-B14F-4D97-AF65-F5344CB8AC3E}">
        <p14:creationId xmlns:p14="http://schemas.microsoft.com/office/powerpoint/2010/main" val="20383749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38DD7-466B-4C75-8149-045450ADE83C}"/>
              </a:ext>
            </a:extLst>
          </p:cNvPr>
          <p:cNvSpPr>
            <a:spLocks noGrp="1"/>
          </p:cNvSpPr>
          <p:nvPr>
            <p:ph type="title"/>
          </p:nvPr>
        </p:nvSpPr>
        <p:spPr>
          <a:xfrm>
            <a:off x="376154" y="180856"/>
            <a:ext cx="8408457" cy="390525"/>
          </a:xfrm>
        </p:spPr>
        <p:txBody>
          <a:bodyPr/>
          <a:lstStyle/>
          <a:p>
            <a:r>
              <a:rPr lang="en-GB" dirty="0">
                <a:solidFill>
                  <a:schemeClr val="accent1"/>
                </a:solidFill>
              </a:rPr>
              <a:t>Your speakers</a:t>
            </a:r>
            <a:endParaRPr lang="en-GB" dirty="0">
              <a:solidFill>
                <a:schemeClr val="accent3"/>
              </a:solidFill>
            </a:endParaRPr>
          </a:p>
        </p:txBody>
      </p:sp>
      <p:sp>
        <p:nvSpPr>
          <p:cNvPr id="4" name="TextBox 3">
            <a:extLst>
              <a:ext uri="{FF2B5EF4-FFF2-40B4-BE49-F238E27FC236}">
                <a16:creationId xmlns:a16="http://schemas.microsoft.com/office/drawing/2014/main" id="{ADF325D8-6963-4003-B1D4-2EE1168AAE88}"/>
              </a:ext>
            </a:extLst>
          </p:cNvPr>
          <p:cNvSpPr txBox="1"/>
          <p:nvPr/>
        </p:nvSpPr>
        <p:spPr>
          <a:xfrm>
            <a:off x="937655" y="1649518"/>
            <a:ext cx="1762406" cy="338554"/>
          </a:xfrm>
          <a:prstGeom prst="rect">
            <a:avLst/>
          </a:prstGeom>
          <a:noFill/>
        </p:spPr>
        <p:txBody>
          <a:bodyPr wrap="none" rtlCol="0">
            <a:spAutoFit/>
          </a:bodyPr>
          <a:lstStyle/>
          <a:p>
            <a:r>
              <a:rPr lang="en-GB" sz="1600" b="1" dirty="0">
                <a:solidFill>
                  <a:schemeClr val="accent1"/>
                </a:solidFill>
              </a:rPr>
              <a:t>Matthew Arends</a:t>
            </a:r>
          </a:p>
        </p:txBody>
      </p:sp>
      <p:sp>
        <p:nvSpPr>
          <p:cNvPr id="12" name="TextBox 11">
            <a:extLst>
              <a:ext uri="{FF2B5EF4-FFF2-40B4-BE49-F238E27FC236}">
                <a16:creationId xmlns:a16="http://schemas.microsoft.com/office/drawing/2014/main" id="{13567D8C-C0D0-4BEB-BA7C-E63368457327}"/>
              </a:ext>
            </a:extLst>
          </p:cNvPr>
          <p:cNvSpPr txBox="1"/>
          <p:nvPr/>
        </p:nvSpPr>
        <p:spPr>
          <a:xfrm>
            <a:off x="6332927" y="1649518"/>
            <a:ext cx="1896673" cy="338554"/>
          </a:xfrm>
          <a:prstGeom prst="rect">
            <a:avLst/>
          </a:prstGeom>
          <a:noFill/>
        </p:spPr>
        <p:txBody>
          <a:bodyPr wrap="none" rtlCol="0">
            <a:spAutoFit/>
          </a:bodyPr>
          <a:lstStyle/>
          <a:p>
            <a:r>
              <a:rPr lang="en-GB" sz="1600" b="1" dirty="0">
                <a:solidFill>
                  <a:schemeClr val="accent1"/>
                </a:solidFill>
              </a:rPr>
              <a:t>Alastair McIntosh</a:t>
            </a:r>
          </a:p>
        </p:txBody>
      </p:sp>
      <p:sp>
        <p:nvSpPr>
          <p:cNvPr id="13" name="TextBox 12">
            <a:extLst>
              <a:ext uri="{FF2B5EF4-FFF2-40B4-BE49-F238E27FC236}">
                <a16:creationId xmlns:a16="http://schemas.microsoft.com/office/drawing/2014/main" id="{836AE6AD-EECA-4D2C-B56A-4E5DF5A72AEE}"/>
              </a:ext>
            </a:extLst>
          </p:cNvPr>
          <p:cNvSpPr txBox="1"/>
          <p:nvPr/>
        </p:nvSpPr>
        <p:spPr>
          <a:xfrm>
            <a:off x="2004455" y="3181350"/>
            <a:ext cx="1612942" cy="338554"/>
          </a:xfrm>
          <a:prstGeom prst="rect">
            <a:avLst/>
          </a:prstGeom>
          <a:noFill/>
        </p:spPr>
        <p:txBody>
          <a:bodyPr wrap="none" rtlCol="0">
            <a:spAutoFit/>
          </a:bodyPr>
          <a:lstStyle/>
          <a:p>
            <a:r>
              <a:rPr lang="en-GB" sz="1600" b="1" dirty="0">
                <a:solidFill>
                  <a:schemeClr val="accent1"/>
                </a:solidFill>
              </a:rPr>
              <a:t>Emily McGuire</a:t>
            </a:r>
          </a:p>
        </p:txBody>
      </p:sp>
      <p:pic>
        <p:nvPicPr>
          <p:cNvPr id="9" name="Picture 8">
            <a:extLst>
              <a:ext uri="{FF2B5EF4-FFF2-40B4-BE49-F238E27FC236}">
                <a16:creationId xmlns:a16="http://schemas.microsoft.com/office/drawing/2014/main" id="{AF5E9E66-9ED6-2746-8771-58A138A14D6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00061" y="781050"/>
            <a:ext cx="3632866" cy="3674266"/>
          </a:xfrm>
          <a:prstGeom prst="rect">
            <a:avLst/>
          </a:prstGeom>
        </p:spPr>
      </p:pic>
    </p:spTree>
    <p:extLst>
      <p:ext uri="{BB962C8B-B14F-4D97-AF65-F5344CB8AC3E}">
        <p14:creationId xmlns:p14="http://schemas.microsoft.com/office/powerpoint/2010/main" val="3722724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chemeClr val="accent1"/>
                </a:solidFill>
              </a:rPr>
              <a:t>Agenda</a:t>
            </a:r>
            <a:r>
              <a:rPr lang="en-GB" dirty="0"/>
              <a:t> </a:t>
            </a:r>
          </a:p>
        </p:txBody>
      </p:sp>
      <p:grpSp>
        <p:nvGrpSpPr>
          <p:cNvPr id="10" name="Group 9">
            <a:extLst>
              <a:ext uri="{FF2B5EF4-FFF2-40B4-BE49-F238E27FC236}">
                <a16:creationId xmlns:a16="http://schemas.microsoft.com/office/drawing/2014/main" id="{BDAA301F-53DD-2941-9AC3-74949C67EA9E}"/>
              </a:ext>
            </a:extLst>
          </p:cNvPr>
          <p:cNvGrpSpPr/>
          <p:nvPr/>
        </p:nvGrpSpPr>
        <p:grpSpPr>
          <a:xfrm>
            <a:off x="2217295" y="1047750"/>
            <a:ext cx="4793105" cy="3200400"/>
            <a:chOff x="1675279" y="1047750"/>
            <a:chExt cx="3136246" cy="2094100"/>
          </a:xfrm>
        </p:grpSpPr>
        <p:sp>
          <p:nvSpPr>
            <p:cNvPr id="22" name="Freeform 7">
              <a:extLst>
                <a:ext uri="{FF2B5EF4-FFF2-40B4-BE49-F238E27FC236}">
                  <a16:creationId xmlns:a16="http://schemas.microsoft.com/office/drawing/2014/main" id="{E07D0074-1370-FC49-9599-0B5996F7FAC0}"/>
                </a:ext>
              </a:extLst>
            </p:cNvPr>
            <p:cNvSpPr>
              <a:spLocks/>
            </p:cNvSpPr>
            <p:nvPr/>
          </p:nvSpPr>
          <p:spPr bwMode="auto">
            <a:xfrm>
              <a:off x="2204757" y="1973637"/>
              <a:ext cx="1012731" cy="1168213"/>
            </a:xfrm>
            <a:custGeom>
              <a:avLst/>
              <a:gdLst>
                <a:gd name="T0" fmla="*/ 723 w 723"/>
                <a:gd name="T1" fmla="*/ 626 h 834"/>
                <a:gd name="T2" fmla="*/ 361 w 723"/>
                <a:gd name="T3" fmla="*/ 834 h 834"/>
                <a:gd name="T4" fmla="*/ 0 w 723"/>
                <a:gd name="T5" fmla="*/ 626 h 834"/>
                <a:gd name="T6" fmla="*/ 0 w 723"/>
                <a:gd name="T7" fmla="*/ 208 h 834"/>
                <a:gd name="T8" fmla="*/ 361 w 723"/>
                <a:gd name="T9" fmla="*/ 0 h 834"/>
                <a:gd name="T10" fmla="*/ 723 w 723"/>
                <a:gd name="T11" fmla="*/ 208 h 834"/>
                <a:gd name="T12" fmla="*/ 723 w 723"/>
                <a:gd name="T13" fmla="*/ 626 h 834"/>
              </a:gdLst>
              <a:ahLst/>
              <a:cxnLst>
                <a:cxn ang="0">
                  <a:pos x="T0" y="T1"/>
                </a:cxn>
                <a:cxn ang="0">
                  <a:pos x="T2" y="T3"/>
                </a:cxn>
                <a:cxn ang="0">
                  <a:pos x="T4" y="T5"/>
                </a:cxn>
                <a:cxn ang="0">
                  <a:pos x="T6" y="T7"/>
                </a:cxn>
                <a:cxn ang="0">
                  <a:pos x="T8" y="T9"/>
                </a:cxn>
                <a:cxn ang="0">
                  <a:pos x="T10" y="T11"/>
                </a:cxn>
                <a:cxn ang="0">
                  <a:pos x="T12" y="T13"/>
                </a:cxn>
              </a:cxnLst>
              <a:rect l="0" t="0" r="r" b="b"/>
              <a:pathLst>
                <a:path w="723" h="834">
                  <a:moveTo>
                    <a:pt x="723" y="626"/>
                  </a:moveTo>
                  <a:lnTo>
                    <a:pt x="361" y="834"/>
                  </a:lnTo>
                  <a:lnTo>
                    <a:pt x="0" y="626"/>
                  </a:lnTo>
                  <a:lnTo>
                    <a:pt x="0" y="208"/>
                  </a:lnTo>
                  <a:lnTo>
                    <a:pt x="361" y="0"/>
                  </a:lnTo>
                  <a:lnTo>
                    <a:pt x="723" y="208"/>
                  </a:lnTo>
                  <a:lnTo>
                    <a:pt x="723" y="626"/>
                  </a:lnTo>
                  <a:close/>
                </a:path>
              </a:pathLst>
            </a:custGeom>
            <a:solidFill>
              <a:schemeClr val="bg2"/>
            </a:solidFill>
            <a:ln w="9525">
              <a:noFill/>
              <a:round/>
              <a:headEnd/>
              <a:tailEnd/>
            </a:ln>
          </p:spPr>
          <p:txBody>
            <a:bodyPr vert="horz" wrap="square" lIns="91440" tIns="45720" rIns="91440" bIns="45720" numCol="1" anchor="ctr" anchorCtr="0" compatLnSpc="1">
              <a:prstTxWarp prst="textNoShape">
                <a:avLst/>
              </a:prstTxWarp>
            </a:bodyPr>
            <a:lstStyle/>
            <a:p>
              <a:pPr algn="ctr"/>
              <a:r>
                <a:rPr lang="en-GB" sz="1600" b="1" dirty="0">
                  <a:solidFill>
                    <a:schemeClr val="bg1"/>
                  </a:solidFill>
                </a:rPr>
                <a:t>Managing benefits and risks</a:t>
              </a:r>
            </a:p>
          </p:txBody>
        </p:sp>
        <p:sp>
          <p:nvSpPr>
            <p:cNvPr id="23" name="Freeform 8">
              <a:extLst>
                <a:ext uri="{FF2B5EF4-FFF2-40B4-BE49-F238E27FC236}">
                  <a16:creationId xmlns:a16="http://schemas.microsoft.com/office/drawing/2014/main" id="{55B635E6-DBB9-3D46-AED1-E6764777B053}"/>
                </a:ext>
              </a:extLst>
            </p:cNvPr>
            <p:cNvSpPr>
              <a:spLocks/>
            </p:cNvSpPr>
            <p:nvPr/>
          </p:nvSpPr>
          <p:spPr bwMode="auto">
            <a:xfrm>
              <a:off x="3266515" y="1973637"/>
              <a:ext cx="1012731" cy="1168213"/>
            </a:xfrm>
            <a:custGeom>
              <a:avLst/>
              <a:gdLst>
                <a:gd name="T0" fmla="*/ 723 w 723"/>
                <a:gd name="T1" fmla="*/ 626 h 834"/>
                <a:gd name="T2" fmla="*/ 361 w 723"/>
                <a:gd name="T3" fmla="*/ 834 h 834"/>
                <a:gd name="T4" fmla="*/ 0 w 723"/>
                <a:gd name="T5" fmla="*/ 626 h 834"/>
                <a:gd name="T6" fmla="*/ 0 w 723"/>
                <a:gd name="T7" fmla="*/ 208 h 834"/>
                <a:gd name="T8" fmla="*/ 361 w 723"/>
                <a:gd name="T9" fmla="*/ 0 h 834"/>
                <a:gd name="T10" fmla="*/ 723 w 723"/>
                <a:gd name="T11" fmla="*/ 208 h 834"/>
                <a:gd name="T12" fmla="*/ 723 w 723"/>
                <a:gd name="T13" fmla="*/ 626 h 834"/>
              </a:gdLst>
              <a:ahLst/>
              <a:cxnLst>
                <a:cxn ang="0">
                  <a:pos x="T0" y="T1"/>
                </a:cxn>
                <a:cxn ang="0">
                  <a:pos x="T2" y="T3"/>
                </a:cxn>
                <a:cxn ang="0">
                  <a:pos x="T4" y="T5"/>
                </a:cxn>
                <a:cxn ang="0">
                  <a:pos x="T6" y="T7"/>
                </a:cxn>
                <a:cxn ang="0">
                  <a:pos x="T8" y="T9"/>
                </a:cxn>
                <a:cxn ang="0">
                  <a:pos x="T10" y="T11"/>
                </a:cxn>
                <a:cxn ang="0">
                  <a:pos x="T12" y="T13"/>
                </a:cxn>
              </a:cxnLst>
              <a:rect l="0" t="0" r="r" b="b"/>
              <a:pathLst>
                <a:path w="723" h="834">
                  <a:moveTo>
                    <a:pt x="723" y="626"/>
                  </a:moveTo>
                  <a:lnTo>
                    <a:pt x="361" y="834"/>
                  </a:lnTo>
                  <a:lnTo>
                    <a:pt x="0" y="626"/>
                  </a:lnTo>
                  <a:lnTo>
                    <a:pt x="0" y="208"/>
                  </a:lnTo>
                  <a:lnTo>
                    <a:pt x="361" y="0"/>
                  </a:lnTo>
                  <a:lnTo>
                    <a:pt x="723" y="208"/>
                  </a:lnTo>
                  <a:lnTo>
                    <a:pt x="723" y="626"/>
                  </a:lnTo>
                  <a:close/>
                </a:path>
              </a:pathLst>
            </a:custGeom>
            <a:solidFill>
              <a:schemeClr val="accent3"/>
            </a:solidFill>
            <a:ln w="9525">
              <a:noFill/>
              <a:round/>
              <a:headEnd/>
              <a:tailEnd/>
            </a:ln>
          </p:spPr>
          <p:txBody>
            <a:bodyPr vert="horz" wrap="square" lIns="91440" tIns="45720" rIns="91440" bIns="45720" numCol="1" anchor="ctr" anchorCtr="0" compatLnSpc="1">
              <a:prstTxWarp prst="textNoShape">
                <a:avLst/>
              </a:prstTxWarp>
            </a:bodyPr>
            <a:lstStyle/>
            <a:p>
              <a:pPr algn="ctr"/>
              <a:r>
                <a:rPr lang="en-GB" sz="1600" dirty="0">
                  <a:solidFill>
                    <a:schemeClr val="bg1"/>
                  </a:solidFill>
                </a:rPr>
                <a:t>Hot topics: </a:t>
              </a:r>
              <a:r>
                <a:rPr lang="en-GB" sz="1600" b="1" dirty="0">
                  <a:solidFill>
                    <a:schemeClr val="bg1"/>
                  </a:solidFill>
                </a:rPr>
                <a:t>cyber risk and GMP equalisation </a:t>
              </a:r>
            </a:p>
          </p:txBody>
        </p:sp>
        <p:sp>
          <p:nvSpPr>
            <p:cNvPr id="24" name="Freeform 14">
              <a:extLst>
                <a:ext uri="{FF2B5EF4-FFF2-40B4-BE49-F238E27FC236}">
                  <a16:creationId xmlns:a16="http://schemas.microsoft.com/office/drawing/2014/main" id="{0FD9DFA9-14C7-744D-AB33-C3F9071512AC}"/>
                </a:ext>
              </a:extLst>
            </p:cNvPr>
            <p:cNvSpPr>
              <a:spLocks/>
            </p:cNvSpPr>
            <p:nvPr/>
          </p:nvSpPr>
          <p:spPr bwMode="auto">
            <a:xfrm>
              <a:off x="1675279" y="1047750"/>
              <a:ext cx="1012731" cy="1171015"/>
            </a:xfrm>
            <a:custGeom>
              <a:avLst/>
              <a:gdLst>
                <a:gd name="T0" fmla="*/ 723 w 723"/>
                <a:gd name="T1" fmla="*/ 626 h 836"/>
                <a:gd name="T2" fmla="*/ 361 w 723"/>
                <a:gd name="T3" fmla="*/ 836 h 836"/>
                <a:gd name="T4" fmla="*/ 0 w 723"/>
                <a:gd name="T5" fmla="*/ 626 h 836"/>
                <a:gd name="T6" fmla="*/ 0 w 723"/>
                <a:gd name="T7" fmla="*/ 210 h 836"/>
                <a:gd name="T8" fmla="*/ 361 w 723"/>
                <a:gd name="T9" fmla="*/ 0 h 836"/>
                <a:gd name="T10" fmla="*/ 723 w 723"/>
                <a:gd name="T11" fmla="*/ 210 h 836"/>
                <a:gd name="T12" fmla="*/ 723 w 723"/>
                <a:gd name="T13" fmla="*/ 626 h 836"/>
              </a:gdLst>
              <a:ahLst/>
              <a:cxnLst>
                <a:cxn ang="0">
                  <a:pos x="T0" y="T1"/>
                </a:cxn>
                <a:cxn ang="0">
                  <a:pos x="T2" y="T3"/>
                </a:cxn>
                <a:cxn ang="0">
                  <a:pos x="T4" y="T5"/>
                </a:cxn>
                <a:cxn ang="0">
                  <a:pos x="T6" y="T7"/>
                </a:cxn>
                <a:cxn ang="0">
                  <a:pos x="T8" y="T9"/>
                </a:cxn>
                <a:cxn ang="0">
                  <a:pos x="T10" y="T11"/>
                </a:cxn>
                <a:cxn ang="0">
                  <a:pos x="T12" y="T13"/>
                </a:cxn>
              </a:cxnLst>
              <a:rect l="0" t="0" r="r" b="b"/>
              <a:pathLst>
                <a:path w="723" h="836">
                  <a:moveTo>
                    <a:pt x="723" y="626"/>
                  </a:moveTo>
                  <a:lnTo>
                    <a:pt x="361" y="836"/>
                  </a:lnTo>
                  <a:lnTo>
                    <a:pt x="0" y="626"/>
                  </a:lnTo>
                  <a:lnTo>
                    <a:pt x="0" y="210"/>
                  </a:lnTo>
                  <a:lnTo>
                    <a:pt x="361" y="0"/>
                  </a:lnTo>
                  <a:lnTo>
                    <a:pt x="723" y="210"/>
                  </a:lnTo>
                  <a:lnTo>
                    <a:pt x="723" y="626"/>
                  </a:lnTo>
                  <a:close/>
                </a:path>
              </a:pathLst>
            </a:custGeom>
            <a:solidFill>
              <a:schemeClr val="accent3"/>
            </a:solidFill>
            <a:ln w="9525">
              <a:solidFill>
                <a:schemeClr val="accent3"/>
              </a:solidFill>
              <a:round/>
              <a:headEnd/>
              <a:tailEnd/>
            </a:ln>
          </p:spPr>
          <p:txBody>
            <a:bodyPr vert="horz" wrap="square" lIns="91440" tIns="45720" rIns="91440" bIns="45720" numCol="1" anchor="ctr" anchorCtr="0" compatLnSpc="1">
              <a:prstTxWarp prst="textNoShape">
                <a:avLst/>
              </a:prstTxWarp>
            </a:bodyPr>
            <a:lstStyle/>
            <a:p>
              <a:pPr lvl="0" algn="ctr"/>
              <a:r>
                <a:rPr lang="en-GB" sz="1600" b="1" dirty="0">
                  <a:solidFill>
                    <a:schemeClr val="bg1"/>
                  </a:solidFill>
                </a:rPr>
                <a:t>Introduction</a:t>
              </a:r>
              <a:endParaRPr lang="en-US" sz="1600" b="1" dirty="0">
                <a:solidFill>
                  <a:schemeClr val="bg1"/>
                </a:solidFill>
              </a:endParaRPr>
            </a:p>
          </p:txBody>
        </p:sp>
        <p:sp>
          <p:nvSpPr>
            <p:cNvPr id="25" name="Freeform 16">
              <a:extLst>
                <a:ext uri="{FF2B5EF4-FFF2-40B4-BE49-F238E27FC236}">
                  <a16:creationId xmlns:a16="http://schemas.microsoft.com/office/drawing/2014/main" id="{BA01E259-2AC4-254C-A22E-0C0D2944581C}"/>
                </a:ext>
              </a:extLst>
            </p:cNvPr>
            <p:cNvSpPr>
              <a:spLocks/>
            </p:cNvSpPr>
            <p:nvPr/>
          </p:nvSpPr>
          <p:spPr bwMode="auto">
            <a:xfrm>
              <a:off x="2737037" y="1047750"/>
              <a:ext cx="1012731" cy="1171015"/>
            </a:xfrm>
            <a:custGeom>
              <a:avLst/>
              <a:gdLst>
                <a:gd name="T0" fmla="*/ 723 w 723"/>
                <a:gd name="T1" fmla="*/ 626 h 836"/>
                <a:gd name="T2" fmla="*/ 361 w 723"/>
                <a:gd name="T3" fmla="*/ 836 h 836"/>
                <a:gd name="T4" fmla="*/ 0 w 723"/>
                <a:gd name="T5" fmla="*/ 626 h 836"/>
                <a:gd name="T6" fmla="*/ 0 w 723"/>
                <a:gd name="T7" fmla="*/ 210 h 836"/>
                <a:gd name="T8" fmla="*/ 361 w 723"/>
                <a:gd name="T9" fmla="*/ 0 h 836"/>
                <a:gd name="T10" fmla="*/ 723 w 723"/>
                <a:gd name="T11" fmla="*/ 210 h 836"/>
                <a:gd name="T12" fmla="*/ 723 w 723"/>
                <a:gd name="T13" fmla="*/ 626 h 836"/>
              </a:gdLst>
              <a:ahLst/>
              <a:cxnLst>
                <a:cxn ang="0">
                  <a:pos x="T0" y="T1"/>
                </a:cxn>
                <a:cxn ang="0">
                  <a:pos x="T2" y="T3"/>
                </a:cxn>
                <a:cxn ang="0">
                  <a:pos x="T4" y="T5"/>
                </a:cxn>
                <a:cxn ang="0">
                  <a:pos x="T6" y="T7"/>
                </a:cxn>
                <a:cxn ang="0">
                  <a:pos x="T8" y="T9"/>
                </a:cxn>
                <a:cxn ang="0">
                  <a:pos x="T10" y="T11"/>
                </a:cxn>
                <a:cxn ang="0">
                  <a:pos x="T12" y="T13"/>
                </a:cxn>
              </a:cxnLst>
              <a:rect l="0" t="0" r="r" b="b"/>
              <a:pathLst>
                <a:path w="723" h="836">
                  <a:moveTo>
                    <a:pt x="723" y="626"/>
                  </a:moveTo>
                  <a:lnTo>
                    <a:pt x="361" y="836"/>
                  </a:lnTo>
                  <a:lnTo>
                    <a:pt x="0" y="626"/>
                  </a:lnTo>
                  <a:lnTo>
                    <a:pt x="0" y="210"/>
                  </a:lnTo>
                  <a:lnTo>
                    <a:pt x="361" y="0"/>
                  </a:lnTo>
                  <a:lnTo>
                    <a:pt x="723" y="210"/>
                  </a:lnTo>
                  <a:lnTo>
                    <a:pt x="723" y="626"/>
                  </a:lnTo>
                  <a:close/>
                </a:path>
              </a:pathLst>
            </a:custGeom>
            <a:solidFill>
              <a:schemeClr val="accent1"/>
            </a:solidFill>
            <a:ln w="9525">
              <a:noFill/>
              <a:round/>
              <a:headEnd/>
              <a:tailEnd/>
            </a:ln>
          </p:spPr>
          <p:txBody>
            <a:bodyPr vert="horz" wrap="square" lIns="91440" tIns="45720" rIns="91440" bIns="45720" numCol="1" anchor="ctr" anchorCtr="0" compatLnSpc="1">
              <a:prstTxWarp prst="textNoShape">
                <a:avLst/>
              </a:prstTxWarp>
            </a:bodyPr>
            <a:lstStyle/>
            <a:p>
              <a:pPr algn="ctr"/>
              <a:r>
                <a:rPr lang="en-GB" sz="1600" b="1" dirty="0">
                  <a:solidFill>
                    <a:schemeClr val="bg1"/>
                  </a:solidFill>
                </a:rPr>
                <a:t>Long-term targets</a:t>
              </a:r>
            </a:p>
          </p:txBody>
        </p:sp>
        <p:sp>
          <p:nvSpPr>
            <p:cNvPr id="26" name="Freeform 18">
              <a:extLst>
                <a:ext uri="{FF2B5EF4-FFF2-40B4-BE49-F238E27FC236}">
                  <a16:creationId xmlns:a16="http://schemas.microsoft.com/office/drawing/2014/main" id="{21A152A0-1258-D641-9D14-F759E7F0B798}"/>
                </a:ext>
              </a:extLst>
            </p:cNvPr>
            <p:cNvSpPr>
              <a:spLocks/>
            </p:cNvSpPr>
            <p:nvPr/>
          </p:nvSpPr>
          <p:spPr bwMode="auto">
            <a:xfrm>
              <a:off x="3798794" y="1047750"/>
              <a:ext cx="1012731" cy="1171015"/>
            </a:xfrm>
            <a:custGeom>
              <a:avLst/>
              <a:gdLst>
                <a:gd name="T0" fmla="*/ 723 w 723"/>
                <a:gd name="T1" fmla="*/ 626 h 836"/>
                <a:gd name="T2" fmla="*/ 362 w 723"/>
                <a:gd name="T3" fmla="*/ 836 h 836"/>
                <a:gd name="T4" fmla="*/ 0 w 723"/>
                <a:gd name="T5" fmla="*/ 626 h 836"/>
                <a:gd name="T6" fmla="*/ 0 w 723"/>
                <a:gd name="T7" fmla="*/ 210 h 836"/>
                <a:gd name="T8" fmla="*/ 362 w 723"/>
                <a:gd name="T9" fmla="*/ 0 h 836"/>
                <a:gd name="T10" fmla="*/ 723 w 723"/>
                <a:gd name="T11" fmla="*/ 210 h 836"/>
                <a:gd name="T12" fmla="*/ 723 w 723"/>
                <a:gd name="T13" fmla="*/ 626 h 836"/>
              </a:gdLst>
              <a:ahLst/>
              <a:cxnLst>
                <a:cxn ang="0">
                  <a:pos x="T0" y="T1"/>
                </a:cxn>
                <a:cxn ang="0">
                  <a:pos x="T2" y="T3"/>
                </a:cxn>
                <a:cxn ang="0">
                  <a:pos x="T4" y="T5"/>
                </a:cxn>
                <a:cxn ang="0">
                  <a:pos x="T6" y="T7"/>
                </a:cxn>
                <a:cxn ang="0">
                  <a:pos x="T8" y="T9"/>
                </a:cxn>
                <a:cxn ang="0">
                  <a:pos x="T10" y="T11"/>
                </a:cxn>
                <a:cxn ang="0">
                  <a:pos x="T12" y="T13"/>
                </a:cxn>
              </a:cxnLst>
              <a:rect l="0" t="0" r="r" b="b"/>
              <a:pathLst>
                <a:path w="723" h="836">
                  <a:moveTo>
                    <a:pt x="723" y="626"/>
                  </a:moveTo>
                  <a:lnTo>
                    <a:pt x="362" y="836"/>
                  </a:lnTo>
                  <a:lnTo>
                    <a:pt x="0" y="626"/>
                  </a:lnTo>
                  <a:lnTo>
                    <a:pt x="0" y="210"/>
                  </a:lnTo>
                  <a:lnTo>
                    <a:pt x="362" y="0"/>
                  </a:lnTo>
                  <a:lnTo>
                    <a:pt x="723" y="210"/>
                  </a:lnTo>
                  <a:lnTo>
                    <a:pt x="723" y="626"/>
                  </a:lnTo>
                  <a:close/>
                </a:path>
              </a:pathLst>
            </a:custGeom>
            <a:solidFill>
              <a:schemeClr val="bg2"/>
            </a:solidFill>
            <a:ln w="9525">
              <a:noFill/>
              <a:round/>
              <a:headEnd/>
              <a:tailEnd/>
            </a:ln>
          </p:spPr>
          <p:txBody>
            <a:bodyPr vert="horz" wrap="square" lIns="91440" tIns="45720" rIns="91440" bIns="45720" numCol="1" anchor="ctr" anchorCtr="0" compatLnSpc="1">
              <a:prstTxWarp prst="textNoShape">
                <a:avLst/>
              </a:prstTxWarp>
            </a:bodyPr>
            <a:lstStyle/>
            <a:p>
              <a:pPr algn="ctr"/>
              <a:r>
                <a:rPr lang="en-GB" sz="1600" b="1" dirty="0">
                  <a:solidFill>
                    <a:schemeClr val="bg1"/>
                  </a:solidFill>
                </a:rPr>
                <a:t>Investment strategy</a:t>
              </a:r>
            </a:p>
          </p:txBody>
        </p:sp>
      </p:grpSp>
    </p:spTree>
    <p:extLst>
      <p:ext uri="{BB962C8B-B14F-4D97-AF65-F5344CB8AC3E}">
        <p14:creationId xmlns:p14="http://schemas.microsoft.com/office/powerpoint/2010/main" val="14582885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chemeClr val="accent1"/>
                </a:solidFill>
              </a:rPr>
              <a:t>Introduction – respondents to the UK survey</a:t>
            </a:r>
          </a:p>
        </p:txBody>
      </p:sp>
      <p:pic>
        <p:nvPicPr>
          <p:cNvPr id="4" name="Picture 3">
            <a:extLst>
              <a:ext uri="{FF2B5EF4-FFF2-40B4-BE49-F238E27FC236}">
                <a16:creationId xmlns:a16="http://schemas.microsoft.com/office/drawing/2014/main" id="{3450131E-F616-B747-9DBB-F1CB9619CCD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53000" y="3879549"/>
            <a:ext cx="2971013" cy="454101"/>
          </a:xfrm>
          <a:prstGeom prst="rect">
            <a:avLst/>
          </a:prstGeom>
        </p:spPr>
      </p:pic>
      <p:pic>
        <p:nvPicPr>
          <p:cNvPr id="6" name="Picture 5">
            <a:extLst>
              <a:ext uri="{FF2B5EF4-FFF2-40B4-BE49-F238E27FC236}">
                <a16:creationId xmlns:a16="http://schemas.microsoft.com/office/drawing/2014/main" id="{BAE0374B-0531-E64C-8EED-2CA915D1B92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7200" y="895350"/>
            <a:ext cx="2936631" cy="547329"/>
          </a:xfrm>
          <a:prstGeom prst="rect">
            <a:avLst/>
          </a:prstGeom>
        </p:spPr>
      </p:pic>
      <p:grpSp>
        <p:nvGrpSpPr>
          <p:cNvPr id="17" name="Group 16">
            <a:extLst>
              <a:ext uri="{FF2B5EF4-FFF2-40B4-BE49-F238E27FC236}">
                <a16:creationId xmlns:a16="http://schemas.microsoft.com/office/drawing/2014/main" id="{E23B51FA-7C64-8749-959E-CDDC3CA6B91C}"/>
              </a:ext>
            </a:extLst>
          </p:cNvPr>
          <p:cNvGrpSpPr/>
          <p:nvPr/>
        </p:nvGrpSpPr>
        <p:grpSpPr>
          <a:xfrm>
            <a:off x="377470" y="1624340"/>
            <a:ext cx="3737329" cy="185410"/>
            <a:chOff x="377470" y="1624340"/>
            <a:chExt cx="3737329" cy="185410"/>
          </a:xfrm>
        </p:grpSpPr>
        <p:sp>
          <p:nvSpPr>
            <p:cNvPr id="7" name="TextBox 6">
              <a:extLst>
                <a:ext uri="{FF2B5EF4-FFF2-40B4-BE49-F238E27FC236}">
                  <a16:creationId xmlns:a16="http://schemas.microsoft.com/office/drawing/2014/main" id="{A2234DB2-A314-B642-A2F8-CD6819E4EBDE}"/>
                </a:ext>
              </a:extLst>
            </p:cNvPr>
            <p:cNvSpPr txBox="1"/>
            <p:nvPr/>
          </p:nvSpPr>
          <p:spPr>
            <a:xfrm>
              <a:off x="377470" y="1624340"/>
              <a:ext cx="3737329" cy="169277"/>
            </a:xfrm>
            <a:prstGeom prst="rect">
              <a:avLst/>
            </a:prstGeom>
            <a:noFill/>
          </p:spPr>
          <p:txBody>
            <a:bodyPr wrap="square" lIns="0" tIns="0" rIns="0" bIns="0" rtlCol="0">
              <a:spAutoFit/>
            </a:bodyPr>
            <a:lstStyle/>
            <a:p>
              <a:r>
                <a:rPr lang="en-US" sz="1100" b="1" dirty="0">
                  <a:solidFill>
                    <a:schemeClr val="bg2"/>
                  </a:solidFill>
                </a:rPr>
                <a:t>Respondents based on number of scheme members</a:t>
              </a:r>
            </a:p>
          </p:txBody>
        </p:sp>
        <p:cxnSp>
          <p:nvCxnSpPr>
            <p:cNvPr id="13" name="Straight Connector 12">
              <a:extLst>
                <a:ext uri="{FF2B5EF4-FFF2-40B4-BE49-F238E27FC236}">
                  <a16:creationId xmlns:a16="http://schemas.microsoft.com/office/drawing/2014/main" id="{00D28266-F082-8D43-B5C9-134AFCBF0713}"/>
                </a:ext>
              </a:extLst>
            </p:cNvPr>
            <p:cNvCxnSpPr>
              <a:cxnSpLocks/>
            </p:cNvCxnSpPr>
            <p:nvPr/>
          </p:nvCxnSpPr>
          <p:spPr bwMode="auto">
            <a:xfrm>
              <a:off x="377470" y="1809750"/>
              <a:ext cx="350873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grpSp>
      <p:pic>
        <p:nvPicPr>
          <p:cNvPr id="15" name="Picture 14">
            <a:extLst>
              <a:ext uri="{FF2B5EF4-FFF2-40B4-BE49-F238E27FC236}">
                <a16:creationId xmlns:a16="http://schemas.microsoft.com/office/drawing/2014/main" id="{B4B75634-8D54-3643-88D9-917A71E79AC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3433" y="1868957"/>
            <a:ext cx="4097385" cy="2461948"/>
          </a:xfrm>
          <a:prstGeom prst="rect">
            <a:avLst/>
          </a:prstGeom>
        </p:spPr>
      </p:pic>
      <p:grpSp>
        <p:nvGrpSpPr>
          <p:cNvPr id="21" name="Group 20">
            <a:extLst>
              <a:ext uri="{FF2B5EF4-FFF2-40B4-BE49-F238E27FC236}">
                <a16:creationId xmlns:a16="http://schemas.microsoft.com/office/drawing/2014/main" id="{53B0BC44-4D90-974D-857C-2EBBA3991736}"/>
              </a:ext>
            </a:extLst>
          </p:cNvPr>
          <p:cNvGrpSpPr/>
          <p:nvPr/>
        </p:nvGrpSpPr>
        <p:grpSpPr>
          <a:xfrm>
            <a:off x="4827550" y="1058283"/>
            <a:ext cx="3737329" cy="185410"/>
            <a:chOff x="377470" y="1624340"/>
            <a:chExt cx="3737329" cy="185410"/>
          </a:xfrm>
        </p:grpSpPr>
        <p:sp>
          <p:nvSpPr>
            <p:cNvPr id="22" name="TextBox 21">
              <a:extLst>
                <a:ext uri="{FF2B5EF4-FFF2-40B4-BE49-F238E27FC236}">
                  <a16:creationId xmlns:a16="http://schemas.microsoft.com/office/drawing/2014/main" id="{15853B0B-D48D-9C43-98E9-33658E5FC6B8}"/>
                </a:ext>
              </a:extLst>
            </p:cNvPr>
            <p:cNvSpPr txBox="1"/>
            <p:nvPr/>
          </p:nvSpPr>
          <p:spPr>
            <a:xfrm>
              <a:off x="377470" y="1624340"/>
              <a:ext cx="3737329" cy="169277"/>
            </a:xfrm>
            <a:prstGeom prst="rect">
              <a:avLst/>
            </a:prstGeom>
            <a:noFill/>
          </p:spPr>
          <p:txBody>
            <a:bodyPr wrap="square" lIns="0" tIns="0" rIns="0" bIns="0" rtlCol="0">
              <a:spAutoFit/>
            </a:bodyPr>
            <a:lstStyle/>
            <a:p>
              <a:r>
                <a:rPr lang="en-US" sz="1100" b="1" dirty="0">
                  <a:solidFill>
                    <a:schemeClr val="bg2"/>
                  </a:solidFill>
                </a:rPr>
                <a:t>Respondents based on scheme asset size</a:t>
              </a:r>
            </a:p>
          </p:txBody>
        </p:sp>
        <p:cxnSp>
          <p:nvCxnSpPr>
            <p:cNvPr id="23" name="Straight Connector 22">
              <a:extLst>
                <a:ext uri="{FF2B5EF4-FFF2-40B4-BE49-F238E27FC236}">
                  <a16:creationId xmlns:a16="http://schemas.microsoft.com/office/drawing/2014/main" id="{FF958D68-4C60-F44E-8E1C-44171359B51F}"/>
                </a:ext>
              </a:extLst>
            </p:cNvPr>
            <p:cNvCxnSpPr>
              <a:cxnSpLocks/>
            </p:cNvCxnSpPr>
            <p:nvPr/>
          </p:nvCxnSpPr>
          <p:spPr bwMode="auto">
            <a:xfrm>
              <a:off x="377470" y="1809750"/>
              <a:ext cx="350873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grpSp>
      <p:pic>
        <p:nvPicPr>
          <p:cNvPr id="19" name="Picture 18">
            <a:extLst>
              <a:ext uri="{FF2B5EF4-FFF2-40B4-BE49-F238E27FC236}">
                <a16:creationId xmlns:a16="http://schemas.microsoft.com/office/drawing/2014/main" id="{D2EA3FD8-5D08-3A48-93A5-4F72DBE88EA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686562" y="1329002"/>
            <a:ext cx="4097385" cy="2461948"/>
          </a:xfrm>
          <a:prstGeom prst="rect">
            <a:avLst/>
          </a:prstGeom>
        </p:spPr>
      </p:pic>
      <p:cxnSp>
        <p:nvCxnSpPr>
          <p:cNvPr id="14" name="Straight Connector 13">
            <a:extLst>
              <a:ext uri="{FF2B5EF4-FFF2-40B4-BE49-F238E27FC236}">
                <a16:creationId xmlns:a16="http://schemas.microsoft.com/office/drawing/2014/main" id="{60E627FB-493E-3947-902C-1AC7A3CCF4DB}"/>
              </a:ext>
            </a:extLst>
          </p:cNvPr>
          <p:cNvCxnSpPr>
            <a:cxnSpLocks/>
          </p:cNvCxnSpPr>
          <p:nvPr/>
        </p:nvCxnSpPr>
        <p:spPr bwMode="auto">
          <a:xfrm>
            <a:off x="4360818" y="819150"/>
            <a:ext cx="0" cy="3505200"/>
          </a:xfrm>
          <a:prstGeom prst="line">
            <a:avLst/>
          </a:prstGeom>
          <a:solidFill>
            <a:schemeClr val="accent1"/>
          </a:solidFill>
          <a:ln w="19050" cap="flat" cmpd="sng" algn="ctr">
            <a:solidFill>
              <a:schemeClr val="accent3"/>
            </a:solidFill>
            <a:prstDash val="solid"/>
            <a:round/>
            <a:headEnd type="none" w="med" len="med"/>
            <a:tailEnd type="none" w="med" len="med"/>
          </a:ln>
          <a:effectLst/>
        </p:spPr>
      </p:cxnSp>
    </p:spTree>
    <p:extLst>
      <p:ext uri="{BB962C8B-B14F-4D97-AF65-F5344CB8AC3E}">
        <p14:creationId xmlns:p14="http://schemas.microsoft.com/office/powerpoint/2010/main" val="10463042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6D004F-656C-4F95-A4E1-E8CF8EE375D9}"/>
              </a:ext>
            </a:extLst>
          </p:cNvPr>
          <p:cNvSpPr>
            <a:spLocks noGrp="1"/>
          </p:cNvSpPr>
          <p:nvPr>
            <p:ph type="title"/>
          </p:nvPr>
        </p:nvSpPr>
        <p:spPr>
          <a:xfrm>
            <a:off x="366713" y="228600"/>
            <a:ext cx="8408457" cy="390525"/>
          </a:xfrm>
        </p:spPr>
        <p:txBody>
          <a:bodyPr/>
          <a:lstStyle/>
          <a:p>
            <a:r>
              <a:rPr lang="en-GB" dirty="0">
                <a:solidFill>
                  <a:schemeClr val="accent1"/>
                </a:solidFill>
              </a:rPr>
              <a:t>Rapidly maturing schemes – a key theme</a:t>
            </a:r>
          </a:p>
        </p:txBody>
      </p:sp>
      <p:pic>
        <p:nvPicPr>
          <p:cNvPr id="6" name="Picture 5">
            <a:extLst>
              <a:ext uri="{FF2B5EF4-FFF2-40B4-BE49-F238E27FC236}">
                <a16:creationId xmlns:a16="http://schemas.microsoft.com/office/drawing/2014/main" id="{65292860-9BD9-1347-BF2C-F7C7C6E7FA7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95600" y="919159"/>
            <a:ext cx="2919141" cy="927743"/>
          </a:xfrm>
          <a:prstGeom prst="rect">
            <a:avLst/>
          </a:prstGeom>
        </p:spPr>
      </p:pic>
      <p:grpSp>
        <p:nvGrpSpPr>
          <p:cNvPr id="13" name="Group 12">
            <a:extLst>
              <a:ext uri="{FF2B5EF4-FFF2-40B4-BE49-F238E27FC236}">
                <a16:creationId xmlns:a16="http://schemas.microsoft.com/office/drawing/2014/main" id="{68925471-28FB-6949-A091-3CDBDFE8328E}"/>
              </a:ext>
            </a:extLst>
          </p:cNvPr>
          <p:cNvGrpSpPr/>
          <p:nvPr/>
        </p:nvGrpSpPr>
        <p:grpSpPr>
          <a:xfrm>
            <a:off x="1447800" y="2044737"/>
            <a:ext cx="6110287" cy="213122"/>
            <a:chOff x="377470" y="1781685"/>
            <a:chExt cx="4318258" cy="213122"/>
          </a:xfrm>
        </p:grpSpPr>
        <p:sp>
          <p:nvSpPr>
            <p:cNvPr id="14" name="TextBox 13">
              <a:extLst>
                <a:ext uri="{FF2B5EF4-FFF2-40B4-BE49-F238E27FC236}">
                  <a16:creationId xmlns:a16="http://schemas.microsoft.com/office/drawing/2014/main" id="{C0B3283C-6998-9F42-9A28-073D807B75F4}"/>
                </a:ext>
              </a:extLst>
            </p:cNvPr>
            <p:cNvSpPr txBox="1"/>
            <p:nvPr/>
          </p:nvSpPr>
          <p:spPr>
            <a:xfrm>
              <a:off x="377470" y="1781685"/>
              <a:ext cx="4318258" cy="169277"/>
            </a:xfrm>
            <a:prstGeom prst="rect">
              <a:avLst/>
            </a:prstGeom>
            <a:noFill/>
          </p:spPr>
          <p:txBody>
            <a:bodyPr wrap="square" lIns="0" tIns="0" rIns="0" bIns="0" rtlCol="0">
              <a:spAutoFit/>
            </a:bodyPr>
            <a:lstStyle/>
            <a:p>
              <a:r>
                <a:rPr lang="en-US" sz="1100" b="1" dirty="0">
                  <a:solidFill>
                    <a:schemeClr val="bg2"/>
                  </a:solidFill>
                </a:rPr>
                <a:t>Timescale to reach long-term target as reported in previous Global Pension Risk Surveys</a:t>
              </a:r>
            </a:p>
          </p:txBody>
        </p:sp>
        <p:cxnSp>
          <p:nvCxnSpPr>
            <p:cNvPr id="15" name="Straight Connector 14">
              <a:extLst>
                <a:ext uri="{FF2B5EF4-FFF2-40B4-BE49-F238E27FC236}">
                  <a16:creationId xmlns:a16="http://schemas.microsoft.com/office/drawing/2014/main" id="{DC70AF89-4069-1B42-B7D4-A93FBE93B4DA}"/>
                </a:ext>
              </a:extLst>
            </p:cNvPr>
            <p:cNvCxnSpPr>
              <a:cxnSpLocks/>
            </p:cNvCxnSpPr>
            <p:nvPr/>
          </p:nvCxnSpPr>
          <p:spPr bwMode="auto">
            <a:xfrm>
              <a:off x="377470" y="1994807"/>
              <a:ext cx="4200457"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grpSp>
      <p:pic>
        <p:nvPicPr>
          <p:cNvPr id="18" name="Picture 17">
            <a:extLst>
              <a:ext uri="{FF2B5EF4-FFF2-40B4-BE49-F238E27FC236}">
                <a16:creationId xmlns:a16="http://schemas.microsoft.com/office/drawing/2014/main" id="{2718D927-1C8B-F74C-914F-596CAFF8558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47800" y="2407532"/>
            <a:ext cx="5943600" cy="2145418"/>
          </a:xfrm>
          <a:prstGeom prst="rect">
            <a:avLst/>
          </a:prstGeom>
        </p:spPr>
      </p:pic>
    </p:spTree>
    <p:extLst>
      <p:ext uri="{BB962C8B-B14F-4D97-AF65-F5344CB8AC3E}">
        <p14:creationId xmlns:p14="http://schemas.microsoft.com/office/powerpoint/2010/main" val="24122801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DE89FB-E8FC-4B55-AD8E-CA00DB494F82}"/>
              </a:ext>
            </a:extLst>
          </p:cNvPr>
          <p:cNvSpPr>
            <a:spLocks noGrp="1"/>
          </p:cNvSpPr>
          <p:nvPr>
            <p:ph type="title"/>
          </p:nvPr>
        </p:nvSpPr>
        <p:spPr>
          <a:xfrm>
            <a:off x="383576" y="228600"/>
            <a:ext cx="8391594" cy="390525"/>
          </a:xfrm>
        </p:spPr>
        <p:txBody>
          <a:bodyPr/>
          <a:lstStyle/>
          <a:p>
            <a:r>
              <a:rPr lang="en-GB" dirty="0">
                <a:solidFill>
                  <a:schemeClr val="accent1"/>
                </a:solidFill>
              </a:rPr>
              <a:t>Long-term targets</a:t>
            </a:r>
          </a:p>
        </p:txBody>
      </p:sp>
      <p:pic>
        <p:nvPicPr>
          <p:cNvPr id="5" name="Picture 4">
            <a:extLst>
              <a:ext uri="{FF2B5EF4-FFF2-40B4-BE49-F238E27FC236}">
                <a16:creationId xmlns:a16="http://schemas.microsoft.com/office/drawing/2014/main" id="{BDFC0E04-7050-2F41-9EF2-B5D64386756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1309" y="2094371"/>
            <a:ext cx="2588224" cy="721566"/>
          </a:xfrm>
          <a:prstGeom prst="rect">
            <a:avLst/>
          </a:prstGeom>
        </p:spPr>
      </p:pic>
      <p:pic>
        <p:nvPicPr>
          <p:cNvPr id="10" name="Picture 9">
            <a:extLst>
              <a:ext uri="{FF2B5EF4-FFF2-40B4-BE49-F238E27FC236}">
                <a16:creationId xmlns:a16="http://schemas.microsoft.com/office/drawing/2014/main" id="{06763801-09EA-A14C-8593-755C25FC3A5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0022" y="909498"/>
            <a:ext cx="2588222" cy="958718"/>
          </a:xfrm>
          <a:prstGeom prst="rect">
            <a:avLst/>
          </a:prstGeom>
        </p:spPr>
      </p:pic>
      <p:pic>
        <p:nvPicPr>
          <p:cNvPr id="12" name="Picture 11">
            <a:extLst>
              <a:ext uri="{FF2B5EF4-FFF2-40B4-BE49-F238E27FC236}">
                <a16:creationId xmlns:a16="http://schemas.microsoft.com/office/drawing/2014/main" id="{4F8AEAFA-4F3C-8046-ADFF-FDC17B5D5D1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20022" y="2983958"/>
            <a:ext cx="2588224" cy="543401"/>
          </a:xfrm>
          <a:prstGeom prst="rect">
            <a:avLst/>
          </a:prstGeom>
        </p:spPr>
      </p:pic>
      <p:pic>
        <p:nvPicPr>
          <p:cNvPr id="14" name="Picture 13">
            <a:extLst>
              <a:ext uri="{FF2B5EF4-FFF2-40B4-BE49-F238E27FC236}">
                <a16:creationId xmlns:a16="http://schemas.microsoft.com/office/drawing/2014/main" id="{97D94622-7541-D34C-9A4D-70B9324D9A7F}"/>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381000" y="3638550"/>
            <a:ext cx="2588223" cy="961160"/>
          </a:xfrm>
          <a:prstGeom prst="rect">
            <a:avLst/>
          </a:prstGeom>
        </p:spPr>
      </p:pic>
      <p:grpSp>
        <p:nvGrpSpPr>
          <p:cNvPr id="15" name="Group 14">
            <a:extLst>
              <a:ext uri="{FF2B5EF4-FFF2-40B4-BE49-F238E27FC236}">
                <a16:creationId xmlns:a16="http://schemas.microsoft.com/office/drawing/2014/main" id="{A7F68D01-4E46-1E47-AF9B-D0EAD4416060}"/>
              </a:ext>
            </a:extLst>
          </p:cNvPr>
          <p:cNvGrpSpPr/>
          <p:nvPr/>
        </p:nvGrpSpPr>
        <p:grpSpPr>
          <a:xfrm>
            <a:off x="3657600" y="971545"/>
            <a:ext cx="5114111" cy="212815"/>
            <a:chOff x="377470" y="1671212"/>
            <a:chExt cx="3508731" cy="138538"/>
          </a:xfrm>
        </p:grpSpPr>
        <p:sp>
          <p:nvSpPr>
            <p:cNvPr id="16" name="TextBox 15">
              <a:extLst>
                <a:ext uri="{FF2B5EF4-FFF2-40B4-BE49-F238E27FC236}">
                  <a16:creationId xmlns:a16="http://schemas.microsoft.com/office/drawing/2014/main" id="{F7BA793C-AF59-754C-812C-AE3FE2217109}"/>
                </a:ext>
              </a:extLst>
            </p:cNvPr>
            <p:cNvSpPr txBox="1"/>
            <p:nvPr/>
          </p:nvSpPr>
          <p:spPr>
            <a:xfrm>
              <a:off x="377471" y="1671212"/>
              <a:ext cx="3508730" cy="105187"/>
            </a:xfrm>
            <a:prstGeom prst="rect">
              <a:avLst/>
            </a:prstGeom>
            <a:noFill/>
          </p:spPr>
          <p:txBody>
            <a:bodyPr wrap="square" lIns="0" tIns="0" rIns="0" bIns="0" rtlCol="0">
              <a:spAutoFit/>
            </a:bodyPr>
            <a:lstStyle/>
            <a:p>
              <a:r>
                <a:rPr lang="en-US" sz="1050" b="1" dirty="0">
                  <a:solidFill>
                    <a:schemeClr val="bg2"/>
                  </a:solidFill>
                </a:rPr>
                <a:t>Long-term targets</a:t>
              </a:r>
            </a:p>
          </p:txBody>
        </p:sp>
        <p:cxnSp>
          <p:nvCxnSpPr>
            <p:cNvPr id="17" name="Straight Connector 16">
              <a:extLst>
                <a:ext uri="{FF2B5EF4-FFF2-40B4-BE49-F238E27FC236}">
                  <a16:creationId xmlns:a16="http://schemas.microsoft.com/office/drawing/2014/main" id="{90A6775F-BD6F-9245-B168-CFB218FF0789}"/>
                </a:ext>
              </a:extLst>
            </p:cNvPr>
            <p:cNvCxnSpPr>
              <a:cxnSpLocks/>
            </p:cNvCxnSpPr>
            <p:nvPr/>
          </p:nvCxnSpPr>
          <p:spPr bwMode="auto">
            <a:xfrm>
              <a:off x="377470" y="1809750"/>
              <a:ext cx="350873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grpSp>
      <p:pic>
        <p:nvPicPr>
          <p:cNvPr id="19" name="Picture 18">
            <a:extLst>
              <a:ext uri="{FF2B5EF4-FFF2-40B4-BE49-F238E27FC236}">
                <a16:creationId xmlns:a16="http://schemas.microsoft.com/office/drawing/2014/main" id="{879C0205-5303-CD4A-BADD-3154469487A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736614" y="1219766"/>
            <a:ext cx="5068433" cy="3045410"/>
          </a:xfrm>
          <a:prstGeom prst="rect">
            <a:avLst/>
          </a:prstGeom>
        </p:spPr>
      </p:pic>
      <p:cxnSp>
        <p:nvCxnSpPr>
          <p:cNvPr id="13" name="Straight Connector 12">
            <a:extLst>
              <a:ext uri="{FF2B5EF4-FFF2-40B4-BE49-F238E27FC236}">
                <a16:creationId xmlns:a16="http://schemas.microsoft.com/office/drawing/2014/main" id="{B0A68C87-0F86-1D46-9B56-A96B9CA56C18}"/>
              </a:ext>
            </a:extLst>
          </p:cNvPr>
          <p:cNvCxnSpPr>
            <a:cxnSpLocks/>
          </p:cNvCxnSpPr>
          <p:nvPr/>
        </p:nvCxnSpPr>
        <p:spPr bwMode="auto">
          <a:xfrm>
            <a:off x="432898" y="1977737"/>
            <a:ext cx="2575346" cy="0"/>
          </a:xfrm>
          <a:prstGeom prst="line">
            <a:avLst/>
          </a:prstGeom>
          <a:solidFill>
            <a:schemeClr val="accent1"/>
          </a:solidFill>
          <a:ln w="19050" cap="flat" cmpd="sng" algn="ctr">
            <a:solidFill>
              <a:schemeClr val="accent3"/>
            </a:solidFill>
            <a:prstDash val="solid"/>
            <a:round/>
            <a:headEnd type="none" w="med" len="med"/>
            <a:tailEnd type="none" w="med" len="med"/>
          </a:ln>
          <a:effectLst/>
        </p:spPr>
      </p:cxnSp>
      <p:cxnSp>
        <p:nvCxnSpPr>
          <p:cNvPr id="18" name="Straight Connector 17">
            <a:extLst>
              <a:ext uri="{FF2B5EF4-FFF2-40B4-BE49-F238E27FC236}">
                <a16:creationId xmlns:a16="http://schemas.microsoft.com/office/drawing/2014/main" id="{41627EB8-9A7D-6F4B-9151-50AE492CE262}"/>
              </a:ext>
            </a:extLst>
          </p:cNvPr>
          <p:cNvCxnSpPr>
            <a:cxnSpLocks/>
          </p:cNvCxnSpPr>
          <p:nvPr/>
        </p:nvCxnSpPr>
        <p:spPr bwMode="auto">
          <a:xfrm>
            <a:off x="432898" y="2876550"/>
            <a:ext cx="2575346" cy="0"/>
          </a:xfrm>
          <a:prstGeom prst="line">
            <a:avLst/>
          </a:prstGeom>
          <a:solidFill>
            <a:schemeClr val="accent1"/>
          </a:solidFill>
          <a:ln w="19050" cap="flat" cmpd="sng" algn="ctr">
            <a:solidFill>
              <a:schemeClr val="accent3"/>
            </a:solidFill>
            <a:prstDash val="solid"/>
            <a:round/>
            <a:headEnd type="none" w="med" len="med"/>
            <a:tailEnd type="none" w="med" len="med"/>
          </a:ln>
          <a:effectLst/>
        </p:spPr>
      </p:cxnSp>
      <p:cxnSp>
        <p:nvCxnSpPr>
          <p:cNvPr id="20" name="Straight Connector 19">
            <a:extLst>
              <a:ext uri="{FF2B5EF4-FFF2-40B4-BE49-F238E27FC236}">
                <a16:creationId xmlns:a16="http://schemas.microsoft.com/office/drawing/2014/main" id="{D8C6355E-F8A8-A345-951B-8DFF5EDEF6C7}"/>
              </a:ext>
            </a:extLst>
          </p:cNvPr>
          <p:cNvCxnSpPr>
            <a:cxnSpLocks/>
          </p:cNvCxnSpPr>
          <p:nvPr/>
        </p:nvCxnSpPr>
        <p:spPr bwMode="auto">
          <a:xfrm>
            <a:off x="432898" y="3638550"/>
            <a:ext cx="2575346" cy="0"/>
          </a:xfrm>
          <a:prstGeom prst="line">
            <a:avLst/>
          </a:prstGeom>
          <a:solidFill>
            <a:schemeClr val="accent1"/>
          </a:solidFill>
          <a:ln w="19050" cap="flat" cmpd="sng" algn="ctr">
            <a:solidFill>
              <a:schemeClr val="accent3"/>
            </a:solidFill>
            <a:prstDash val="solid"/>
            <a:round/>
            <a:headEnd type="none" w="med" len="med"/>
            <a:tailEnd type="none" w="med" len="med"/>
          </a:ln>
          <a:effectLst/>
        </p:spPr>
      </p:cxnSp>
    </p:spTree>
    <p:extLst>
      <p:ext uri="{BB962C8B-B14F-4D97-AF65-F5344CB8AC3E}">
        <p14:creationId xmlns:p14="http://schemas.microsoft.com/office/powerpoint/2010/main" val="8654394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3678EF-5C05-4E13-8CBE-D06902B306E1}"/>
              </a:ext>
            </a:extLst>
          </p:cNvPr>
          <p:cNvSpPr>
            <a:spLocks noGrp="1"/>
          </p:cNvSpPr>
          <p:nvPr>
            <p:ph type="title"/>
          </p:nvPr>
        </p:nvSpPr>
        <p:spPr>
          <a:xfrm>
            <a:off x="381430" y="228600"/>
            <a:ext cx="8381570" cy="390525"/>
          </a:xfrm>
        </p:spPr>
        <p:txBody>
          <a:bodyPr/>
          <a:lstStyle/>
          <a:p>
            <a:r>
              <a:rPr lang="en-GB" dirty="0">
                <a:solidFill>
                  <a:schemeClr val="accent1"/>
                </a:solidFill>
              </a:rPr>
              <a:t>Investment – asset allocation movements</a:t>
            </a:r>
          </a:p>
        </p:txBody>
      </p:sp>
      <p:pic>
        <p:nvPicPr>
          <p:cNvPr id="7" name="Picture 6">
            <a:extLst>
              <a:ext uri="{FF2B5EF4-FFF2-40B4-BE49-F238E27FC236}">
                <a16:creationId xmlns:a16="http://schemas.microsoft.com/office/drawing/2014/main" id="{D9664F18-3D3F-544D-9997-08ACCCF7AE6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70545" y="1809750"/>
            <a:ext cx="3421732" cy="1524000"/>
          </a:xfrm>
          <a:prstGeom prst="rect">
            <a:avLst/>
          </a:prstGeom>
        </p:spPr>
      </p:pic>
      <p:grpSp>
        <p:nvGrpSpPr>
          <p:cNvPr id="8" name="Group 7">
            <a:extLst>
              <a:ext uri="{FF2B5EF4-FFF2-40B4-BE49-F238E27FC236}">
                <a16:creationId xmlns:a16="http://schemas.microsoft.com/office/drawing/2014/main" id="{DD2C8A45-DEBE-F74B-AD8A-6CF52D0DAC0B}"/>
              </a:ext>
            </a:extLst>
          </p:cNvPr>
          <p:cNvGrpSpPr/>
          <p:nvPr/>
        </p:nvGrpSpPr>
        <p:grpSpPr>
          <a:xfrm>
            <a:off x="381000" y="819150"/>
            <a:ext cx="4343399" cy="185319"/>
            <a:chOff x="377470" y="1700630"/>
            <a:chExt cx="3508731" cy="109120"/>
          </a:xfrm>
        </p:grpSpPr>
        <p:sp>
          <p:nvSpPr>
            <p:cNvPr id="9" name="TextBox 8">
              <a:extLst>
                <a:ext uri="{FF2B5EF4-FFF2-40B4-BE49-F238E27FC236}">
                  <a16:creationId xmlns:a16="http://schemas.microsoft.com/office/drawing/2014/main" id="{6A6F1D5E-978D-3840-A245-F0E8F7F97F16}"/>
                </a:ext>
              </a:extLst>
            </p:cNvPr>
            <p:cNvSpPr txBox="1"/>
            <p:nvPr/>
          </p:nvSpPr>
          <p:spPr>
            <a:xfrm>
              <a:off x="377471" y="1700630"/>
              <a:ext cx="3508730" cy="105187"/>
            </a:xfrm>
            <a:prstGeom prst="rect">
              <a:avLst/>
            </a:prstGeom>
            <a:noFill/>
          </p:spPr>
          <p:txBody>
            <a:bodyPr wrap="square" lIns="0" tIns="0" rIns="0" bIns="0" rtlCol="0">
              <a:spAutoFit/>
            </a:bodyPr>
            <a:lstStyle/>
            <a:p>
              <a:r>
                <a:rPr lang="en-US" sz="1050" b="1" dirty="0">
                  <a:solidFill>
                    <a:schemeClr val="bg2"/>
                  </a:solidFill>
                </a:rPr>
                <a:t>Actual investment changes over last 12 months</a:t>
              </a:r>
            </a:p>
          </p:txBody>
        </p:sp>
        <p:cxnSp>
          <p:nvCxnSpPr>
            <p:cNvPr id="10" name="Straight Connector 9">
              <a:extLst>
                <a:ext uri="{FF2B5EF4-FFF2-40B4-BE49-F238E27FC236}">
                  <a16:creationId xmlns:a16="http://schemas.microsoft.com/office/drawing/2014/main" id="{81AC3616-DD7B-8B4F-832B-CB866216568E}"/>
                </a:ext>
              </a:extLst>
            </p:cNvPr>
            <p:cNvCxnSpPr>
              <a:cxnSpLocks/>
            </p:cNvCxnSpPr>
            <p:nvPr/>
          </p:nvCxnSpPr>
          <p:spPr bwMode="auto">
            <a:xfrm>
              <a:off x="377470" y="1809750"/>
              <a:ext cx="350873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grpSp>
      <p:pic>
        <p:nvPicPr>
          <p:cNvPr id="5" name="Picture 4">
            <a:extLst>
              <a:ext uri="{FF2B5EF4-FFF2-40B4-BE49-F238E27FC236}">
                <a16:creationId xmlns:a16="http://schemas.microsoft.com/office/drawing/2014/main" id="{30415102-1A8A-1848-9339-665886B955A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82111" y="1054430"/>
            <a:ext cx="4542289" cy="3440833"/>
          </a:xfrm>
          <a:prstGeom prst="rect">
            <a:avLst/>
          </a:prstGeom>
        </p:spPr>
      </p:pic>
    </p:spTree>
    <p:extLst>
      <p:ext uri="{BB962C8B-B14F-4D97-AF65-F5344CB8AC3E}">
        <p14:creationId xmlns:p14="http://schemas.microsoft.com/office/powerpoint/2010/main" val="17578968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3678EF-5C05-4E13-8CBE-D06902B306E1}"/>
              </a:ext>
            </a:extLst>
          </p:cNvPr>
          <p:cNvSpPr>
            <a:spLocks noGrp="1"/>
          </p:cNvSpPr>
          <p:nvPr>
            <p:ph type="title"/>
          </p:nvPr>
        </p:nvSpPr>
        <p:spPr/>
        <p:txBody>
          <a:bodyPr/>
          <a:lstStyle/>
          <a:p>
            <a:r>
              <a:rPr lang="en-GB" dirty="0">
                <a:solidFill>
                  <a:schemeClr val="accent1"/>
                </a:solidFill>
              </a:rPr>
              <a:t>Investment – de-risking</a:t>
            </a:r>
          </a:p>
        </p:txBody>
      </p:sp>
      <p:pic>
        <p:nvPicPr>
          <p:cNvPr id="5" name="Picture 4">
            <a:extLst>
              <a:ext uri="{FF2B5EF4-FFF2-40B4-BE49-F238E27FC236}">
                <a16:creationId xmlns:a16="http://schemas.microsoft.com/office/drawing/2014/main" id="{6919F8CA-2EDA-5549-B2B8-739D1BB2187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7200" y="2228654"/>
            <a:ext cx="3352800" cy="963727"/>
          </a:xfrm>
          <a:prstGeom prst="rect">
            <a:avLst/>
          </a:prstGeom>
        </p:spPr>
      </p:pic>
      <p:grpSp>
        <p:nvGrpSpPr>
          <p:cNvPr id="7" name="Group 6">
            <a:extLst>
              <a:ext uri="{FF2B5EF4-FFF2-40B4-BE49-F238E27FC236}">
                <a16:creationId xmlns:a16="http://schemas.microsoft.com/office/drawing/2014/main" id="{E069DC34-2503-164E-AD20-F8D3581A50CC}"/>
              </a:ext>
            </a:extLst>
          </p:cNvPr>
          <p:cNvGrpSpPr/>
          <p:nvPr/>
        </p:nvGrpSpPr>
        <p:grpSpPr>
          <a:xfrm>
            <a:off x="4267200" y="971545"/>
            <a:ext cx="4495790" cy="212815"/>
            <a:chOff x="377470" y="1671212"/>
            <a:chExt cx="3508731" cy="138538"/>
          </a:xfrm>
        </p:grpSpPr>
        <p:sp>
          <p:nvSpPr>
            <p:cNvPr id="8" name="TextBox 7">
              <a:extLst>
                <a:ext uri="{FF2B5EF4-FFF2-40B4-BE49-F238E27FC236}">
                  <a16:creationId xmlns:a16="http://schemas.microsoft.com/office/drawing/2014/main" id="{3AA187B9-57BE-6B49-A7EC-E19C88DCC0C7}"/>
                </a:ext>
              </a:extLst>
            </p:cNvPr>
            <p:cNvSpPr txBox="1"/>
            <p:nvPr/>
          </p:nvSpPr>
          <p:spPr>
            <a:xfrm>
              <a:off x="377471" y="1671212"/>
              <a:ext cx="3508730" cy="110196"/>
            </a:xfrm>
            <a:prstGeom prst="rect">
              <a:avLst/>
            </a:prstGeom>
            <a:noFill/>
          </p:spPr>
          <p:txBody>
            <a:bodyPr wrap="square" lIns="0" tIns="0" rIns="0" bIns="0" rtlCol="0">
              <a:spAutoFit/>
            </a:bodyPr>
            <a:lstStyle/>
            <a:p>
              <a:r>
                <a:rPr lang="en-US" sz="1100" b="1" dirty="0">
                  <a:solidFill>
                    <a:schemeClr val="bg2"/>
                  </a:solidFill>
                </a:rPr>
                <a:t>Interest rate hedging ratios</a:t>
              </a:r>
            </a:p>
          </p:txBody>
        </p:sp>
        <p:cxnSp>
          <p:nvCxnSpPr>
            <p:cNvPr id="9" name="Straight Connector 8">
              <a:extLst>
                <a:ext uri="{FF2B5EF4-FFF2-40B4-BE49-F238E27FC236}">
                  <a16:creationId xmlns:a16="http://schemas.microsoft.com/office/drawing/2014/main" id="{B1B3D5DD-2C2B-2A4F-8EFD-6F95E27A4133}"/>
                </a:ext>
              </a:extLst>
            </p:cNvPr>
            <p:cNvCxnSpPr>
              <a:cxnSpLocks/>
            </p:cNvCxnSpPr>
            <p:nvPr/>
          </p:nvCxnSpPr>
          <p:spPr bwMode="auto">
            <a:xfrm>
              <a:off x="377470" y="1809750"/>
              <a:ext cx="350873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grpSp>
      <p:pic>
        <p:nvPicPr>
          <p:cNvPr id="13" name="Picture 12">
            <a:extLst>
              <a:ext uri="{FF2B5EF4-FFF2-40B4-BE49-F238E27FC236}">
                <a16:creationId xmlns:a16="http://schemas.microsoft.com/office/drawing/2014/main" id="{449902BC-3C47-6F4C-ABC2-D43A54ED92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14799" y="1184360"/>
            <a:ext cx="5010539" cy="3010624"/>
          </a:xfrm>
          <a:prstGeom prst="rect">
            <a:avLst/>
          </a:prstGeom>
        </p:spPr>
      </p:pic>
    </p:spTree>
    <p:extLst>
      <p:ext uri="{BB962C8B-B14F-4D97-AF65-F5344CB8AC3E}">
        <p14:creationId xmlns:p14="http://schemas.microsoft.com/office/powerpoint/2010/main" val="18998243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3678EF-5C05-4E13-8CBE-D06902B306E1}"/>
              </a:ext>
            </a:extLst>
          </p:cNvPr>
          <p:cNvSpPr>
            <a:spLocks noGrp="1"/>
          </p:cNvSpPr>
          <p:nvPr>
            <p:ph type="title"/>
          </p:nvPr>
        </p:nvSpPr>
        <p:spPr/>
        <p:txBody>
          <a:bodyPr/>
          <a:lstStyle/>
          <a:p>
            <a:r>
              <a:rPr lang="en-GB" dirty="0">
                <a:solidFill>
                  <a:schemeClr val="accent1"/>
                </a:solidFill>
              </a:rPr>
              <a:t>Investment – </a:t>
            </a:r>
            <a:r>
              <a:rPr lang="en-GB" dirty="0" err="1">
                <a:solidFill>
                  <a:schemeClr val="accent1"/>
                </a:solidFill>
              </a:rPr>
              <a:t>illiquids</a:t>
            </a:r>
            <a:endParaRPr lang="en-GB" dirty="0">
              <a:solidFill>
                <a:schemeClr val="accent1"/>
              </a:solidFill>
            </a:endParaRPr>
          </a:p>
        </p:txBody>
      </p:sp>
      <p:grpSp>
        <p:nvGrpSpPr>
          <p:cNvPr id="8" name="Group 7">
            <a:extLst>
              <a:ext uri="{FF2B5EF4-FFF2-40B4-BE49-F238E27FC236}">
                <a16:creationId xmlns:a16="http://schemas.microsoft.com/office/drawing/2014/main" id="{FE1237A9-5DB6-ED40-931F-2144EE72C99B}"/>
              </a:ext>
            </a:extLst>
          </p:cNvPr>
          <p:cNvGrpSpPr/>
          <p:nvPr/>
        </p:nvGrpSpPr>
        <p:grpSpPr>
          <a:xfrm>
            <a:off x="381000" y="971545"/>
            <a:ext cx="7391400" cy="212815"/>
            <a:chOff x="377470" y="1671212"/>
            <a:chExt cx="3999009" cy="138538"/>
          </a:xfrm>
        </p:grpSpPr>
        <p:sp>
          <p:nvSpPr>
            <p:cNvPr id="10" name="TextBox 9">
              <a:extLst>
                <a:ext uri="{FF2B5EF4-FFF2-40B4-BE49-F238E27FC236}">
                  <a16:creationId xmlns:a16="http://schemas.microsoft.com/office/drawing/2014/main" id="{F0A029DF-1638-1D46-B3C3-F565244C3E63}"/>
                </a:ext>
              </a:extLst>
            </p:cNvPr>
            <p:cNvSpPr txBox="1"/>
            <p:nvPr/>
          </p:nvSpPr>
          <p:spPr>
            <a:xfrm>
              <a:off x="377471" y="1671212"/>
              <a:ext cx="3508730" cy="110196"/>
            </a:xfrm>
            <a:prstGeom prst="rect">
              <a:avLst/>
            </a:prstGeom>
            <a:noFill/>
          </p:spPr>
          <p:txBody>
            <a:bodyPr wrap="square" lIns="0" tIns="0" rIns="0" bIns="0" rtlCol="0">
              <a:spAutoFit/>
            </a:bodyPr>
            <a:lstStyle/>
            <a:p>
              <a:r>
                <a:rPr lang="en-US" sz="1100" b="1" dirty="0">
                  <a:solidFill>
                    <a:schemeClr val="bg2"/>
                  </a:solidFill>
                </a:rPr>
                <a:t>Anticipated investments in </a:t>
              </a:r>
              <a:r>
                <a:rPr lang="en-US" sz="1100" b="1" dirty="0" err="1">
                  <a:solidFill>
                    <a:schemeClr val="bg2"/>
                  </a:solidFill>
                </a:rPr>
                <a:t>illiquids</a:t>
              </a:r>
              <a:endParaRPr lang="en-US" sz="1100" b="1" dirty="0">
                <a:solidFill>
                  <a:schemeClr val="bg2"/>
                </a:solidFill>
              </a:endParaRPr>
            </a:p>
          </p:txBody>
        </p:sp>
        <p:cxnSp>
          <p:nvCxnSpPr>
            <p:cNvPr id="11" name="Straight Connector 10">
              <a:extLst>
                <a:ext uri="{FF2B5EF4-FFF2-40B4-BE49-F238E27FC236}">
                  <a16:creationId xmlns:a16="http://schemas.microsoft.com/office/drawing/2014/main" id="{C789C825-862E-244B-882D-896D54A0EBF6}"/>
                </a:ext>
              </a:extLst>
            </p:cNvPr>
            <p:cNvCxnSpPr>
              <a:cxnSpLocks/>
            </p:cNvCxnSpPr>
            <p:nvPr/>
          </p:nvCxnSpPr>
          <p:spPr bwMode="auto">
            <a:xfrm>
              <a:off x="377470" y="1809750"/>
              <a:ext cx="3999009"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grpSp>
      <p:pic>
        <p:nvPicPr>
          <p:cNvPr id="12" name="Picture 11">
            <a:extLst>
              <a:ext uri="{FF2B5EF4-FFF2-40B4-BE49-F238E27FC236}">
                <a16:creationId xmlns:a16="http://schemas.microsoft.com/office/drawing/2014/main" id="{4D3297E0-B083-1F46-BB33-452DAB9875BD}"/>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81000" y="1276350"/>
            <a:ext cx="7540752" cy="3183030"/>
          </a:xfrm>
          <a:prstGeom prst="rect">
            <a:avLst/>
          </a:prstGeom>
        </p:spPr>
      </p:pic>
    </p:spTree>
    <p:extLst>
      <p:ext uri="{BB962C8B-B14F-4D97-AF65-F5344CB8AC3E}">
        <p14:creationId xmlns:p14="http://schemas.microsoft.com/office/powerpoint/2010/main" val="369149889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33715eaf6c23f6c8489f96a1451b708d4f2b9d72"/>
</p:tagLst>
</file>

<file path=ppt/theme/theme1.xml><?xml version="1.0" encoding="utf-8"?>
<a:theme xmlns:a="http://schemas.openxmlformats.org/drawingml/2006/main" name="Aon-ppt-guide-Screen-16x9_EnglishUK">
  <a:themeElements>
    <a:clrScheme name="Aon Color Scheme 2014">
      <a:dk1>
        <a:srgbClr val="000000"/>
      </a:dk1>
      <a:lt1>
        <a:srgbClr val="FFFFFF"/>
      </a:lt1>
      <a:dk2>
        <a:srgbClr val="E11B22"/>
      </a:dk2>
      <a:lt2>
        <a:srgbClr val="4D4F53"/>
      </a:lt2>
      <a:accent1>
        <a:srgbClr val="F0AB00"/>
      </a:accent1>
      <a:accent2>
        <a:srgbClr val="7AB800"/>
      </a:accent2>
      <a:accent3>
        <a:srgbClr val="5EB6E4"/>
      </a:accent3>
      <a:accent4>
        <a:srgbClr val="0039A6"/>
      </a:accent4>
      <a:accent5>
        <a:srgbClr val="6E267B"/>
      </a:accent5>
      <a:accent6>
        <a:srgbClr val="D3CD8B"/>
      </a:accent6>
      <a:hlink>
        <a:srgbClr val="E11B22"/>
      </a:hlink>
      <a:folHlink>
        <a:srgbClr val="E11B22"/>
      </a:folHlink>
    </a:clrScheme>
    <a:fontScheme name="Aon_PowerPoint_Template_NoImage-3-0">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08"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08" charset="-128"/>
          </a:defRPr>
        </a:defPPr>
      </a:lstStyle>
    </a:lnDef>
  </a:objectDefaults>
  <a:extraClrSchemeLst>
    <a:extraClrScheme>
      <a:clrScheme name="Aon_PowerPoint_Template_NoImage-3-0 1">
        <a:dk1>
          <a:srgbClr val="000000"/>
        </a:dk1>
        <a:lt1>
          <a:srgbClr val="FFFFFF"/>
        </a:lt1>
        <a:dk2>
          <a:srgbClr val="5EB6E4"/>
        </a:dk2>
        <a:lt2>
          <a:srgbClr val="4D4F53"/>
        </a:lt2>
        <a:accent1>
          <a:srgbClr val="C9CAC8"/>
        </a:accent1>
        <a:accent2>
          <a:srgbClr val="7AB800"/>
        </a:accent2>
        <a:accent3>
          <a:srgbClr val="FFFFFF"/>
        </a:accent3>
        <a:accent4>
          <a:srgbClr val="000000"/>
        </a:accent4>
        <a:accent5>
          <a:srgbClr val="E1E1E0"/>
        </a:accent5>
        <a:accent6>
          <a:srgbClr val="6EA600"/>
        </a:accent6>
        <a:hlink>
          <a:srgbClr val="F0AB00"/>
        </a:hlink>
        <a:folHlink>
          <a:srgbClr val="D3CD8B"/>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tion1" id="{BF4F9E61-2984-4D6F-A143-F437F1B8970D}" vid="{AC95641A-96E6-4B89-88BD-30E344BCE583}"/>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dccc25fd69d44a8ea3abe30f9d25915e xmlns="f6ea790f-293c-478a-a9e4-3fbdfaef5fc2">
      <Terms xmlns="http://schemas.microsoft.com/office/infopath/2007/PartnerControls"/>
    </dccc25fd69d44a8ea3abe30f9d25915e>
    <Document_x0020_Owner xmlns="a5006424-e5cf-45b6-8b71-b7abb0a31488">
      <UserInfo>
        <DisplayName>i:0#.w|aonnet\criggall</DisplayName>
        <AccountId>22</AccountId>
        <AccountType/>
      </UserInfo>
    </Document_x0020_Owner>
    <k746716b96d848be829e6c053c4e9d73 xmlns="2b35f960-eb6b-4cfb-a369-1180697826ad">
      <Terms xmlns="http://schemas.microsoft.com/office/infopath/2007/PartnerControls">
        <TermInfo xmlns="http://schemas.microsoft.com/office/infopath/2007/PartnerControls">
          <TermName xmlns="http://schemas.microsoft.com/office/infopath/2007/PartnerControls">English</TermName>
          <TermId xmlns="http://schemas.microsoft.com/office/infopath/2007/PartnerControls">191d8617-c26d-4d05-8e4f-87752af2781a</TermId>
        </TermInfo>
      </Terms>
    </k746716b96d848be829e6c053c4e9d73>
    <n4995f8e1bdf48bfb26f6207e34766a0 xmlns="2b35f960-eb6b-4cfb-a369-1180697826ad">
      <Terms xmlns="http://schemas.microsoft.com/office/infopath/2007/PartnerControls">
        <TermInfo xmlns="http://schemas.microsoft.com/office/infopath/2007/PartnerControls">
          <TermName xmlns="http://schemas.microsoft.com/office/infopath/2007/PartnerControls">Aon</TermName>
          <TermId xmlns="http://schemas.microsoft.com/office/infopath/2007/PartnerControls">cdaf2522-40f7-40e1-a9b6-5870c45b8246</TermId>
        </TermInfo>
      </Terms>
    </n4995f8e1bdf48bfb26f6207e34766a0>
    <d5cdfdf2c47a4ef29348c4e88b27adde xmlns="2b35f960-eb6b-4cfb-a369-1180697826ad">
      <Terms xmlns="http://schemas.microsoft.com/office/infopath/2007/PartnerControls">
        <TermInfo xmlns="http://schemas.microsoft.com/office/infopath/2007/PartnerControls">
          <TermName xmlns="http://schemas.microsoft.com/office/infopath/2007/PartnerControls">United Kingdom</TermName>
          <TermId xmlns="http://schemas.microsoft.com/office/infopath/2007/PartnerControls">0498bffa-f33d-44b1-b917-c504da682e02</TermId>
        </TermInfo>
      </Terms>
    </d5cdfdf2c47a4ef29348c4e88b27adde>
    <PublishingStartDate xmlns="http://schemas.microsoft.com/sharepoint/v3" xsi:nil="true"/>
    <TaxCatchAll xmlns="f6ea790f-293c-478a-a9e4-3fbdfaef5fc2">
      <Value>2</Value>
      <Value>10</Value>
      <Value>16</Value>
      <Value>1</Value>
      <Value>3</Value>
    </TaxCatchAll>
    <ContentTypeTaxHTField0 xmlns="2b35f960-eb6b-4cfb-a369-1180697826ad">
      <Terms xmlns="http://schemas.microsoft.com/office/infopath/2007/PartnerControls">
        <TermInfo xmlns="http://schemas.microsoft.com/office/infopath/2007/PartnerControls">
          <TermName xmlns="http://schemas.microsoft.com/office/infopath/2007/PartnerControls">Templates</TermName>
          <TermId xmlns="http://schemas.microsoft.com/office/infopath/2007/PartnerControls">c3d264db-b919-4fc7-b0a0-bb762e9c9d61</TermId>
        </TermInfo>
      </Terms>
    </ContentTypeTaxHTField0>
    <ReferencedPage xmlns="f6ea790f-293c-478a-a9e4-3fbdfaef5fc2">
      <Url xsi:nil="true"/>
      <Description xsi:nil="true"/>
    </ReferencedPage>
    <a7a7b799e10d40a48c9e0023a0b084e9 xmlns="2b35f960-eb6b-4cfb-a369-1180697826ad">
      <Terms xmlns="http://schemas.microsoft.com/office/infopath/2007/PartnerControls"/>
    </a7a7b799e10d40a48c9e0023a0b084e9>
    <MyAonUsageRestrictionTaxHTField0 xmlns="2b35f960-eb6b-4cfb-a369-1180697826ad">
      <Terms xmlns="http://schemas.microsoft.com/office/infopath/2007/PartnerControls">
        <TermInfo xmlns="http://schemas.microsoft.com/office/infopath/2007/PartnerControls">
          <TermName xmlns="http://schemas.microsoft.com/office/infopath/2007/PartnerControls">Aon Internal Use Only</TermName>
          <TermId xmlns="http://schemas.microsoft.com/office/infopath/2007/PartnerControls">2b4f17bf-65b2-4748-a7ed-24ca84f43d9f</TermId>
        </TermInfo>
      </Terms>
    </MyAonUsageRestrictionTaxHTField0>
    <PublishingExpirationDate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Aon Documents" ma:contentTypeID="0x01010052CD3863E04C4DBAB4BA85034A91B8CA0053339CA219C5A042A804FCCF8803C63B" ma:contentTypeVersion="8" ma:contentTypeDescription="Aon Documents Content Type" ma:contentTypeScope="" ma:versionID="69ffb1a84393ae2548c567809ab3fb28">
  <xsd:schema xmlns:xsd="http://www.w3.org/2001/XMLSchema" xmlns:xs="http://www.w3.org/2001/XMLSchema" xmlns:p="http://schemas.microsoft.com/office/2006/metadata/properties" xmlns:ns1="http://schemas.microsoft.com/sharepoint/v3" xmlns:ns2="2b35f960-eb6b-4cfb-a369-1180697826ad" xmlns:ns3="a5006424-e5cf-45b6-8b71-b7abb0a31488" xmlns:ns4="f6ea790f-293c-478a-a9e4-3fbdfaef5fc2" targetNamespace="http://schemas.microsoft.com/office/2006/metadata/properties" ma:root="true" ma:fieldsID="04036d3c7670bd64fa51d7c148d4cacf" ns1:_="" ns2:_="" ns3:_="" ns4:_="">
    <xsd:import namespace="http://schemas.microsoft.com/sharepoint/v3"/>
    <xsd:import namespace="2b35f960-eb6b-4cfb-a369-1180697826ad"/>
    <xsd:import namespace="a5006424-e5cf-45b6-8b71-b7abb0a31488"/>
    <xsd:import namespace="f6ea790f-293c-478a-a9e4-3fbdfaef5fc2"/>
    <xsd:element name="properties">
      <xsd:complexType>
        <xsd:sequence>
          <xsd:element name="documentManagement">
            <xsd:complexType>
              <xsd:all>
                <xsd:element ref="ns1:PublishingStartDate" minOccurs="0"/>
                <xsd:element ref="ns1:PublishingExpirationDate" minOccurs="0"/>
                <xsd:element ref="ns3:Document_x0020_Owner"/>
                <xsd:element ref="ns2:MyAonUsageRestrictionTaxHTField0" minOccurs="0"/>
                <xsd:element ref="ns2:k746716b96d848be829e6c053c4e9d73" minOccurs="0"/>
                <xsd:element ref="ns2:n4995f8e1bdf48bfb26f6207e34766a0" minOccurs="0"/>
                <xsd:element ref="ns2:d5cdfdf2c47a4ef29348c4e88b27adde" minOccurs="0"/>
                <xsd:element ref="ns2:a7a7b799e10d40a48c9e0023a0b084e9" minOccurs="0"/>
                <xsd:element ref="ns2:ContentTypeTaxHTField0" minOccurs="0"/>
                <xsd:element ref="ns4:TaxCatchAll" minOccurs="0"/>
                <xsd:element ref="ns4:dccc25fd69d44a8ea3abe30f9d25915e" minOccurs="0"/>
                <xsd:element ref="ns4:TaxCatchAllLabel" minOccurs="0"/>
                <xsd:element ref="ns4:ReferencedPag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internalName="PublishingStartDate" ma:readOnly="fals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internalName="PublishingExpirationDate" ma:readOnly="fals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2b35f960-eb6b-4cfb-a369-1180697826ad" elementFormDefault="qualified">
    <xsd:import namespace="http://schemas.microsoft.com/office/2006/documentManagement/types"/>
    <xsd:import namespace="http://schemas.microsoft.com/office/infopath/2007/PartnerControls"/>
    <xsd:element name="MyAonUsageRestrictionTaxHTField0" ma:index="14" ma:taxonomy="true" ma:internalName="MyAonUsageRestrictionTaxHTField0" ma:taxonomyFieldName="Usage_x0020_Restriction" ma:displayName="Usage Restriction" ma:readOnly="false" ma:default="1033;#Aon Internal Use Only|2b4f17bf-65b2-4748-a7ed-24ca84f43d9f" ma:fieldId="{f9b65d2a-07da-4860-adb9-45b634fc0c45}" ma:taxonomyMulti="true" ma:sspId="20793e9c-2811-4dd3-bcf4-f920e5bee99a" ma:termSetId="0c847c27-0ae4-439b-adc3-e6f4b50cfa64" ma:anchorId="00000000-0000-0000-0000-000000000000" ma:open="false" ma:isKeyword="false">
      <xsd:complexType>
        <xsd:sequence>
          <xsd:element ref="pc:Terms" minOccurs="0" maxOccurs="1"/>
        </xsd:sequence>
      </xsd:complexType>
    </xsd:element>
    <xsd:element name="k746716b96d848be829e6c053c4e9d73" ma:index="16" ma:taxonomy="true" ma:internalName="k746716b96d848be829e6c053c4e9d73" ma:taxonomyFieldName="Site_x0020_Language" ma:displayName="Language" ma:readOnly="false" ma:default="1;#English|191d8617-c26d-4d05-8e4f-87752af2781a" ma:fieldId="{4746716b-96d8-48be-829e-6c053c4e9d73}" ma:sspId="20793e9c-2811-4dd3-bcf4-f920e5bee99a" ma:termSetId="14d7a6ed-4903-4aa2-adec-b1f73319c838" ma:anchorId="00000000-0000-0000-0000-000000000000" ma:open="false" ma:isKeyword="false">
      <xsd:complexType>
        <xsd:sequence>
          <xsd:element ref="pc:Terms" minOccurs="0" maxOccurs="1"/>
        </xsd:sequence>
      </xsd:complexType>
    </xsd:element>
    <xsd:element name="n4995f8e1bdf48bfb26f6207e34766a0" ma:index="18" ma:taxonomy="true" ma:internalName="n4995f8e1bdf48bfb26f6207e34766a0" ma:taxonomyFieldName="Publication_x0020_Audience_x0020_Business_x0020_Unit" ma:displayName="Organization" ma:readOnly="false" ma:default="" ma:fieldId="{74995f8e-1bdf-48bf-b26f-6207e34766a0}" ma:taxonomyMulti="true" ma:sspId="20793e9c-2811-4dd3-bcf4-f920e5bee99a" ma:termSetId="46a45dbf-f2c3-479d-a151-b9041fdaa80e" ma:anchorId="00000000-0000-0000-0000-000000000000" ma:open="false" ma:isKeyword="false">
      <xsd:complexType>
        <xsd:sequence>
          <xsd:element ref="pc:Terms" minOccurs="0" maxOccurs="1"/>
        </xsd:sequence>
      </xsd:complexType>
    </xsd:element>
    <xsd:element name="d5cdfdf2c47a4ef29348c4e88b27adde" ma:index="20" ma:taxonomy="true" ma:internalName="d5cdfdf2c47a4ef29348c4e88b27adde" ma:taxonomyFieldName="Publication_x0020_Audience_x0020_Location" ma:displayName="Geography" ma:readOnly="false" ma:default="2;#United Kingdom|0498bffa-f33d-44b1-b917-c504da682e02" ma:fieldId="{d5cdfdf2-c47a-4ef2-9348-c4e88b27adde}" ma:taxonomyMulti="true" ma:sspId="20793e9c-2811-4dd3-bcf4-f920e5bee99a" ma:termSetId="de6f53b4-7806-41ba-901d-79ead58e2622" ma:anchorId="00000000-0000-0000-0000-000000000000" ma:open="false" ma:isKeyword="false">
      <xsd:complexType>
        <xsd:sequence>
          <xsd:element ref="pc:Terms" minOccurs="0" maxOccurs="1"/>
        </xsd:sequence>
      </xsd:complexType>
    </xsd:element>
    <xsd:element name="a7a7b799e10d40a48c9e0023a0b084e9" ma:index="22" nillable="true" ma:taxonomy="true" ma:internalName="a7a7b799e10d40a48c9e0023a0b084e9" ma:taxonomyFieldName="Industry" ma:displayName="Industry" ma:readOnly="false" ma:default="" ma:fieldId="{a7a7b799-e10d-40a4-8c9e-0023a0b084e9}" ma:taxonomyMulti="true" ma:sspId="20793e9c-2811-4dd3-bcf4-f920e5bee99a" ma:termSetId="71242954-25b4-458b-a572-9aaf8e9638ff" ma:anchorId="00000000-0000-0000-0000-000000000000" ma:open="false" ma:isKeyword="false">
      <xsd:complexType>
        <xsd:sequence>
          <xsd:element ref="pc:Terms" minOccurs="0" maxOccurs="1"/>
        </xsd:sequence>
      </xsd:complexType>
    </xsd:element>
    <xsd:element name="ContentTypeTaxHTField0" ma:index="23" ma:taxonomy="true" ma:internalName="ContentTypeTaxHTField0" ma:taxonomyFieldName="Content_x0020_Type" ma:displayName="Content Type" ma:readOnly="false" ma:default="" ma:fieldId="{8c540b47-096f-447a-8cff-fe5a22ecf460}" ma:sspId="20793e9c-2811-4dd3-bcf4-f920e5bee99a" ma:termSetId="634be28b-f43a-49e2-a7c2-5bc2c3949e85"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a5006424-e5cf-45b6-8b71-b7abb0a31488" elementFormDefault="qualified">
    <xsd:import namespace="http://schemas.microsoft.com/office/2006/documentManagement/types"/>
    <xsd:import namespace="http://schemas.microsoft.com/office/infopath/2007/PartnerControls"/>
    <xsd:element name="Document_x0020_Owner" ma:index="6" ma:displayName="Owner" ma:description="Owner" ma:list="UserInfo" ma:SharePointGroup="0" ma:internalName="Document_x0020_Owner" ma:showField="ImnName">
      <xsd:complexType>
        <xsd:complexContent>
          <xsd:extension base="dms:UserMulti">
            <xsd:sequence>
              <xsd:element name="UserInfo" minOccurs="0" maxOccurs="unbounded">
                <xsd:complexType>
                  <xsd:sequence>
                    <xsd:element name="DisplayName" type="xsd:string" minOccurs="0"/>
                    <xsd:element name="AccountId" type="dms:UserId" minOccurs="0"/>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6ea790f-293c-478a-a9e4-3fbdfaef5fc2" elementFormDefault="qualified">
    <xsd:import namespace="http://schemas.microsoft.com/office/2006/documentManagement/types"/>
    <xsd:import namespace="http://schemas.microsoft.com/office/infopath/2007/PartnerControls"/>
    <xsd:element name="TaxCatchAll" ma:index="24" nillable="true" ma:displayName="Taxonomy Catch All Column" ma:hidden="true" ma:list="{e268a189-21da-4f22-859c-de5205abbc6b}" ma:internalName="TaxCatchAll" ma:showField="CatchAllData" ma:web="f6ea790f-293c-478a-a9e4-3fbdfaef5fc2">
      <xsd:complexType>
        <xsd:complexContent>
          <xsd:extension base="dms:MultiChoiceLookup">
            <xsd:sequence>
              <xsd:element name="Value" type="dms:Lookup" maxOccurs="unbounded" minOccurs="0" nillable="true"/>
            </xsd:sequence>
          </xsd:extension>
        </xsd:complexContent>
      </xsd:complexType>
    </xsd:element>
    <xsd:element name="dccc25fd69d44a8ea3abe30f9d25915e" ma:index="25" nillable="true" ma:taxonomy="true" ma:internalName="dccc25fd69d44a8ea3abe30f9d25915e" ma:taxonomyFieldName="Methodology" ma:displayName="Methodology" ma:fieldId="{dccc25fd-69d4-4a8e-a3ab-e30f9d25915e}" ma:taxonomyMulti="true" ma:sspId="20793e9c-2811-4dd3-bcf4-f920e5bee99a" ma:termSetId="c36fb8eb-566c-4de4-8205-304e2a5a1293" ma:anchorId="00000000-0000-0000-0000-000000000000" ma:open="false" ma:isKeyword="false">
      <xsd:complexType>
        <xsd:sequence>
          <xsd:element ref="pc:Terms" minOccurs="0" maxOccurs="1"/>
        </xsd:sequence>
      </xsd:complexType>
    </xsd:element>
    <xsd:element name="TaxCatchAllLabel" ma:index="26" nillable="true" ma:displayName="Taxonomy Catch All Column1" ma:hidden="true" ma:list="{e268a189-21da-4f22-859c-de5205abbc6b}" ma:internalName="TaxCatchAllLabel" ma:readOnly="true" ma:showField="CatchAllDataLabel" ma:web="f6ea790f-293c-478a-a9e4-3fbdfaef5fc2">
      <xsd:complexType>
        <xsd:complexContent>
          <xsd:extension base="dms:MultiChoiceLookup">
            <xsd:sequence>
              <xsd:element name="Value" type="dms:Lookup" maxOccurs="unbounded" minOccurs="0" nillable="true"/>
            </xsd:sequence>
          </xsd:extension>
        </xsd:complexContent>
      </xsd:complexType>
    </xsd:element>
    <xsd:element name="ReferencedPage" ma:index="28" nillable="true" ma:displayName="Referenced Page" ma:internalName="ReferencedPage">
      <xsd:complexType>
        <xsd:complexContent>
          <xsd:extension base="dms:URL">
            <xsd:sequence>
              <xsd:element name="Url" type="dms:ValidUrl" minOccurs="0" nillable="true"/>
              <xsd:element name="Description" type="xsd:string"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axOccurs="1" ma:index="0" ma:displayName="Title"/>
        <xsd:element ref="dc:subject" minOccurs="0" maxOccurs="1"/>
        <xsd:element ref="dc:description" maxOccurs="1" ma:index="2" ma:displayName="Description"/>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B97494B-09BD-4BFC-AFCC-51C73732330D}">
  <ds:schemaRefs>
    <ds:schemaRef ds:uri="http://purl.org/dc/dcmitype/"/>
    <ds:schemaRef ds:uri="http://www.w3.org/XML/1998/namespace"/>
    <ds:schemaRef ds:uri="http://purl.org/dc/elements/1.1/"/>
    <ds:schemaRef ds:uri="f6ea790f-293c-478a-a9e4-3fbdfaef5fc2"/>
    <ds:schemaRef ds:uri="http://schemas.microsoft.com/office/2006/documentManagement/types"/>
    <ds:schemaRef ds:uri="http://schemas.microsoft.com/office/infopath/2007/PartnerControls"/>
    <ds:schemaRef ds:uri="http://purl.org/dc/terms/"/>
    <ds:schemaRef ds:uri="http://schemas.openxmlformats.org/package/2006/metadata/core-properties"/>
    <ds:schemaRef ds:uri="http://schemas.microsoft.com/sharepoint/v3"/>
    <ds:schemaRef ds:uri="a5006424-e5cf-45b6-8b71-b7abb0a31488"/>
    <ds:schemaRef ds:uri="2b35f960-eb6b-4cfb-a369-1180697826ad"/>
    <ds:schemaRef ds:uri="http://schemas.microsoft.com/office/2006/metadata/properties"/>
  </ds:schemaRefs>
</ds:datastoreItem>
</file>

<file path=customXml/itemProps2.xml><?xml version="1.0" encoding="utf-8"?>
<ds:datastoreItem xmlns:ds="http://schemas.openxmlformats.org/officeDocument/2006/customXml" ds:itemID="{CB5B8061-BA03-487B-BAEB-827CDEA207D9}">
  <ds:schemaRefs>
    <ds:schemaRef ds:uri="http://schemas.microsoft.com/sharepoint/v3/contenttype/forms"/>
  </ds:schemaRefs>
</ds:datastoreItem>
</file>

<file path=customXml/itemProps3.xml><?xml version="1.0" encoding="utf-8"?>
<ds:datastoreItem xmlns:ds="http://schemas.openxmlformats.org/officeDocument/2006/customXml" ds:itemID="{648830B3-CCFD-4048-9F5C-D1FF1724D49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2b35f960-eb6b-4cfb-a369-1180697826ad"/>
    <ds:schemaRef ds:uri="a5006424-e5cf-45b6-8b71-b7abb0a31488"/>
    <ds:schemaRef ds:uri="f6ea790f-293c-478a-a9e4-3fbdfaef5fc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11713</TotalTime>
  <Words>330</Words>
  <Application>Microsoft Office PowerPoint</Application>
  <PresentationFormat>On-screen Show (16:9)</PresentationFormat>
  <Paragraphs>93</Paragraphs>
  <Slides>17</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ＭＳ Ｐゴシック</vt:lpstr>
      <vt:lpstr>Arial</vt:lpstr>
      <vt:lpstr>Stone Sans II ITC Std</vt:lpstr>
      <vt:lpstr>Stone Sans II ITC Std Semibold</vt:lpstr>
      <vt:lpstr>Wingdings</vt:lpstr>
      <vt:lpstr>Aon-ppt-guide-Screen-16x9_EnglishUK</vt:lpstr>
      <vt:lpstr>Global Pension Risk Survey 2019 UK Results</vt:lpstr>
      <vt:lpstr>Your speakers</vt:lpstr>
      <vt:lpstr>Agenda </vt:lpstr>
      <vt:lpstr>Introduction – respondents to the UK survey</vt:lpstr>
      <vt:lpstr>Rapidly maturing schemes – a key theme</vt:lpstr>
      <vt:lpstr>Long-term targets</vt:lpstr>
      <vt:lpstr>Investment – asset allocation movements</vt:lpstr>
      <vt:lpstr>Investment – de-risking</vt:lpstr>
      <vt:lpstr>Investment – illiquids</vt:lpstr>
      <vt:lpstr>Investment – polling question</vt:lpstr>
      <vt:lpstr>Managing benefits…</vt:lpstr>
      <vt:lpstr>…and risks</vt:lpstr>
      <vt:lpstr>Cyber risk</vt:lpstr>
      <vt:lpstr>GMP equalisation</vt:lpstr>
      <vt:lpstr>GMP polling question</vt:lpstr>
      <vt:lpstr>Questions</vt:lpstr>
      <vt:lpstr>PowerPoint Presentation</vt:lpstr>
    </vt:vector>
  </TitlesOfParts>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 screen 16x9</dc:title>
  <dc:creator>AON</dc:creator>
  <dc:description>PowerPoint template widescreen</dc:description>
  <cp:lastModifiedBy>Sara Lane</cp:lastModifiedBy>
  <cp:revision>121</cp:revision>
  <dcterms:created xsi:type="dcterms:W3CDTF">2015-04-03T19:26:44Z</dcterms:created>
  <dcterms:modified xsi:type="dcterms:W3CDTF">2020-07-08T08:12:10Z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Site Language">
    <vt:lpwstr>1;#English|191d8617-c26d-4d05-8e4f-87752af2781a</vt:lpwstr>
  </property>
  <property fmtid="{D5CDD505-2E9C-101B-9397-08002B2CF9AE}" pid="3" name="Publication Audience Location">
    <vt:lpwstr>2;#United Kingdom|0498bffa-f33d-44b1-b917-c504da682e02</vt:lpwstr>
  </property>
  <property fmtid="{D5CDD505-2E9C-101B-9397-08002B2CF9AE}" pid="4" name="ContentTypeId">
    <vt:lpwstr>0x01010052CD3863E04C4DBAB4BA85034A91B8CA0053339CA219C5A042A804FCCF8803C63B</vt:lpwstr>
  </property>
  <property fmtid="{D5CDD505-2E9C-101B-9397-08002B2CF9AE}" pid="5" name="Publication Audience Business Unit">
    <vt:lpwstr>3;#Aon|cdaf2522-40f7-40e1-a9b6-5870c45b8246</vt:lpwstr>
  </property>
  <property fmtid="{D5CDD505-2E9C-101B-9397-08002B2CF9AE}" pid="6" name="Industry">
    <vt:lpwstr/>
  </property>
  <property fmtid="{D5CDD505-2E9C-101B-9397-08002B2CF9AE}" pid="7" name="Methodology">
    <vt:lpwstr/>
  </property>
  <property fmtid="{D5CDD505-2E9C-101B-9397-08002B2CF9AE}" pid="8" name="Usage Restriction">
    <vt:lpwstr>10;#Aon Internal Use Only|2b4f17bf-65b2-4748-a7ed-24ca84f43d9f</vt:lpwstr>
  </property>
  <property fmtid="{D5CDD505-2E9C-101B-9397-08002B2CF9AE}" pid="9" name="Content Type">
    <vt:lpwstr>16;#Templates|c3d264db-b919-4fc7-b0a0-bb762e9c9d61</vt:lpwstr>
  </property>
  <property fmtid="{D5CDD505-2E9C-101B-9397-08002B2CF9AE}" pid="10" name="AON">
    <vt:lpwstr>-1</vt:lpwstr>
  </property>
  <property fmtid="{D5CDD505-2E9C-101B-9397-08002B2CF9AE}" pid="11" name="Rebrand">
    <vt:lpwstr>-1</vt:lpwstr>
  </property>
  <property fmtid="{D5CDD505-2E9C-101B-9397-08002B2CF9AE}" pid="12" name="NewDoc">
    <vt:lpwstr>0</vt:lpwstr>
  </property>
  <property fmtid="{D5CDD505-2E9C-101B-9397-08002B2CF9AE}" pid="13" name="CompanyID">
    <vt:lpwstr>1</vt:lpwstr>
  </property>
  <property fmtid="{D5CDD505-2E9C-101B-9397-08002B2CF9AE}" pid="14" name="PreparedBy">
    <vt:lpwstr/>
  </property>
  <property fmtid="{D5CDD505-2E9C-101B-9397-08002B2CF9AE}" pid="15" name="UsePreparedByName">
    <vt:lpwstr>0</vt:lpwstr>
  </property>
  <property fmtid="{D5CDD505-2E9C-101B-9397-08002B2CF9AE}" pid="16" name="MarketID">
    <vt:lpwstr>3</vt:lpwstr>
  </property>
  <property fmtid="{D5CDD505-2E9C-101B-9397-08002B2CF9AE}" pid="17" name="Market">
    <vt:lpwstr>Retirement &amp; Investment</vt:lpwstr>
  </property>
  <property fmtid="{D5CDD505-2E9C-101B-9397-08002B2CF9AE}" pid="18" name="PracticeGroupID">
    <vt:lpwstr>33</vt:lpwstr>
  </property>
  <property fmtid="{D5CDD505-2E9C-101B-9397-08002B2CF9AE}" pid="19" name="PracticeGroup">
    <vt:lpwstr/>
  </property>
  <property fmtid="{D5CDD505-2E9C-101B-9397-08002B2CF9AE}" pid="20" name="Date">
    <vt:lpwstr>19 August 2019</vt:lpwstr>
  </property>
  <property fmtid="{D5CDD505-2E9C-101B-9397-08002B2CF9AE}" pid="21" name="IncludeDate">
    <vt:lpwstr>-1</vt:lpwstr>
  </property>
  <property fmtid="{D5CDD505-2E9C-101B-9397-08002B2CF9AE}" pid="22" name="Client">
    <vt:lpwstr/>
  </property>
  <property fmtid="{D5CDD505-2E9C-101B-9397-08002B2CF9AE}" pid="23" name="Logo">
    <vt:lpwstr>Red</vt:lpwstr>
  </property>
  <property fmtid="{D5CDD505-2E9C-101B-9397-08002B2CF9AE}" pid="24" name="PropCon">
    <vt:lpwstr>0</vt:lpwstr>
  </property>
  <property fmtid="{D5CDD505-2E9C-101B-9397-08002B2CF9AE}" pid="25" name="Consulting">
    <vt:lpwstr>0</vt:lpwstr>
  </property>
  <property fmtid="{D5CDD505-2E9C-101B-9397-08002B2CF9AE}" pid="26" name="InvestmentDisclaimer">
    <vt:lpwstr>0</vt:lpwstr>
  </property>
  <property fmtid="{D5CDD505-2E9C-101B-9397-08002B2CF9AE}" pid="27" name="TAS">
    <vt:lpwstr>0</vt:lpwstr>
  </property>
</Properties>
</file>