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4"/>
  </p:sldMasterIdLst>
  <p:notesMasterIdLst>
    <p:notesMasterId r:id="rId22"/>
  </p:notesMasterIdLst>
  <p:handoutMasterIdLst>
    <p:handoutMasterId r:id="rId23"/>
  </p:handoutMasterIdLst>
  <p:sldIdLst>
    <p:sldId id="301" r:id="rId5"/>
    <p:sldId id="317" r:id="rId6"/>
    <p:sldId id="282" r:id="rId7"/>
    <p:sldId id="328" r:id="rId8"/>
    <p:sldId id="319" r:id="rId9"/>
    <p:sldId id="321" r:id="rId10"/>
    <p:sldId id="322" r:id="rId11"/>
    <p:sldId id="332" r:id="rId12"/>
    <p:sldId id="331" r:id="rId13"/>
    <p:sldId id="333" r:id="rId14"/>
    <p:sldId id="323" r:id="rId15"/>
    <p:sldId id="324" r:id="rId16"/>
    <p:sldId id="339" r:id="rId17"/>
    <p:sldId id="340" r:id="rId18"/>
    <p:sldId id="341" r:id="rId19"/>
    <p:sldId id="297" r:id="rId20"/>
    <p:sldId id="316" r:id="rId21"/>
  </p:sldIdLst>
  <p:sldSz cx="9144000" cy="5143500" type="screen16x9"/>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1619">
          <p15:clr>
            <a:srgbClr val="A4A3A4"/>
          </p15:clr>
        </p15:guide>
        <p15:guide id="2" orient="horz" pos="3132">
          <p15:clr>
            <a:srgbClr val="A4A3A4"/>
          </p15:clr>
        </p15:guide>
        <p15:guide id="3" orient="horz" pos="218">
          <p15:clr>
            <a:srgbClr val="A4A3A4"/>
          </p15:clr>
        </p15:guide>
        <p15:guide id="4" orient="horz" pos="432">
          <p15:clr>
            <a:srgbClr val="A4A3A4"/>
          </p15:clr>
        </p15:guide>
        <p15:guide id="5" orient="horz" pos="541">
          <p15:clr>
            <a:srgbClr val="A4A3A4"/>
          </p15:clr>
        </p15:guide>
        <p15:guide id="6" orient="horz" pos="648">
          <p15:clr>
            <a:srgbClr val="A4A3A4"/>
          </p15:clr>
        </p15:guide>
        <p15:guide id="7" orient="horz" pos="1187">
          <p15:clr>
            <a:srgbClr val="A4A3A4"/>
          </p15:clr>
        </p15:guide>
        <p15:guide id="8" orient="horz" pos="865">
          <p15:clr>
            <a:srgbClr val="A4A3A4"/>
          </p15:clr>
        </p15:guide>
        <p15:guide id="9" orient="horz" pos="2869">
          <p15:clr>
            <a:srgbClr val="A4A3A4"/>
          </p15:clr>
        </p15:guide>
        <p15:guide id="10" pos="2880">
          <p15:clr>
            <a:srgbClr val="A4A3A4"/>
          </p15:clr>
        </p15:guide>
        <p15:guide id="11" pos="5529">
          <p15:clr>
            <a:srgbClr val="A4A3A4"/>
          </p15:clr>
        </p15:guide>
        <p15:guide id="12" pos="231">
          <p15:clr>
            <a:srgbClr val="A4A3A4"/>
          </p15:clr>
        </p15:guide>
        <p15:guide id="13" pos="4608">
          <p15:clr>
            <a:srgbClr val="A4A3A4"/>
          </p15:clr>
        </p15:guide>
        <p15:guide id="14" orient="horz" pos="27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Berdinner" initials="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85BA"/>
    <a:srgbClr val="814F9B"/>
    <a:srgbClr val="BCBDC0"/>
    <a:srgbClr val="939598"/>
    <a:srgbClr val="6D6E71"/>
    <a:srgbClr val="58585A"/>
    <a:srgbClr val="645D3C"/>
    <a:srgbClr val="BFDE9F"/>
    <a:srgbClr val="9CCE6A"/>
    <a:srgbClr val="839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84297-6F8F-424A-8106-E17E0A36C53A}" v="2" dt="2020-06-30T11:37:51.3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6259" autoAdjust="0"/>
  </p:normalViewPr>
  <p:slideViewPr>
    <p:cSldViewPr showGuides="1">
      <p:cViewPr varScale="1">
        <p:scale>
          <a:sx n="99" d="100"/>
          <a:sy n="99" d="100"/>
        </p:scale>
        <p:origin x="994" y="77"/>
      </p:cViewPr>
      <p:guideLst>
        <p:guide orient="horz" pos="1619"/>
        <p:guide orient="horz" pos="3132"/>
        <p:guide orient="horz" pos="218"/>
        <p:guide orient="horz" pos="432"/>
        <p:guide orient="horz" pos="541"/>
        <p:guide orient="horz" pos="648"/>
        <p:guide orient="horz" pos="1187"/>
        <p:guide orient="horz" pos="865"/>
        <p:guide orient="horz" pos="2869"/>
        <p:guide pos="2880"/>
        <p:guide pos="5529"/>
        <p:guide pos="231"/>
        <p:guide pos="4608"/>
        <p:guide orient="horz" pos="277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a:p>
        </p:txBody>
      </p:sp>
      <p:sp>
        <p:nvSpPr>
          <p:cNvPr id="2" name="tbxHandoutCompany">
            <a:extLst>
              <a:ext uri="{FF2B5EF4-FFF2-40B4-BE49-F238E27FC236}">
                <a16:creationId xmlns:a16="http://schemas.microsoft.com/office/drawing/2014/main" id="{E8DA11E1-B7F7-437E-8275-BDF679D91AD6}"/>
              </a:ext>
            </a:extLst>
          </p:cNvPr>
          <p:cNvSpPr txBox="1"/>
          <p:nvPr/>
        </p:nvSpPr>
        <p:spPr>
          <a:xfrm>
            <a:off x="64800" y="8658001"/>
            <a:ext cx="1061509" cy="184666"/>
          </a:xfrm>
          <a:prstGeom prst="rect">
            <a:avLst/>
          </a:prstGeom>
          <a:noFill/>
        </p:spPr>
        <p:txBody>
          <a:bodyPr vert="horz" wrap="none" rtlCol="0">
            <a:spAutoFit/>
          </a:bodyPr>
          <a:lstStyle/>
          <a:p>
            <a:pPr>
              <a:spcBef>
                <a:spcPct val="50000"/>
              </a:spcBef>
            </a:pPr>
            <a:r>
              <a:rPr lang="en-GB" sz="600" dirty="0">
                <a:latin typeface="Arial" panose="020B0604020202020204" pitchFamily="34" charset="0"/>
              </a:rPr>
              <a:t>Aon Solutions UK Limited</a:t>
            </a:r>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a:p>
        </p:txBody>
      </p:sp>
      <p:sp>
        <p:nvSpPr>
          <p:cNvPr id="2" name="tbxNotesCompany">
            <a:extLst>
              <a:ext uri="{FF2B5EF4-FFF2-40B4-BE49-F238E27FC236}">
                <a16:creationId xmlns:a16="http://schemas.microsoft.com/office/drawing/2014/main" id="{BB1D4A99-E951-4457-BD71-C31C758D9C09}"/>
              </a:ext>
            </a:extLst>
          </p:cNvPr>
          <p:cNvSpPr txBox="1"/>
          <p:nvPr/>
        </p:nvSpPr>
        <p:spPr>
          <a:xfrm>
            <a:off x="64800" y="8658001"/>
            <a:ext cx="1061509" cy="184666"/>
          </a:xfrm>
          <a:prstGeom prst="rect">
            <a:avLst/>
          </a:prstGeom>
          <a:noFill/>
        </p:spPr>
        <p:txBody>
          <a:bodyPr vert="horz" wrap="none" rtlCol="0">
            <a:spAutoFit/>
          </a:bodyPr>
          <a:lstStyle/>
          <a:p>
            <a:pPr algn="l">
              <a:lnSpc>
                <a:spcPct val="100000"/>
              </a:lnSpc>
              <a:spcBef>
                <a:spcPct val="50000"/>
              </a:spcBef>
              <a:spcAft>
                <a:spcPct val="0"/>
              </a:spcAft>
            </a:pPr>
            <a:r>
              <a:rPr lang="en-GB" sz="600" dirty="0">
                <a:solidFill>
                  <a:schemeClr val="tx1"/>
                </a:solidFill>
                <a:latin typeface="Arial" panose="020B0604020202020204" pitchFamily="34" charset="0"/>
              </a:rPr>
              <a:t>Aon Solutions UK Limited</a:t>
            </a:r>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Clr>
                <a:schemeClr val="bg2"/>
              </a:buClr>
              <a:buSzPct val="85000"/>
              <a:buFont typeface="Arial" pitchFamily="34" charset="0"/>
              <a:buChar char="•"/>
            </a:pPr>
            <a:endParaRPr lang="en-US" sz="1200" b="0" dirty="0">
              <a:solidFill>
                <a:srgbClr val="4D4F5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dirty="0"/>
          </a:p>
        </p:txBody>
      </p:sp>
    </p:spTree>
    <p:extLst>
      <p:ext uri="{BB962C8B-B14F-4D97-AF65-F5344CB8AC3E}">
        <p14:creationId xmlns:p14="http://schemas.microsoft.com/office/powerpoint/2010/main" val="128869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Red:Agenda</a:t>
            </a:r>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3</a:t>
            </a:fld>
            <a:endParaRPr lang="en-US" dirty="0"/>
          </a:p>
        </p:txBody>
      </p:sp>
    </p:spTree>
    <p:extLst>
      <p:ext uri="{BB962C8B-B14F-4D97-AF65-F5344CB8AC3E}">
        <p14:creationId xmlns:p14="http://schemas.microsoft.com/office/powerpoint/2010/main" val="155711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Red:Agenda</a:t>
            </a:r>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4</a:t>
            </a:fld>
            <a:endParaRPr lang="en-US" dirty="0"/>
          </a:p>
        </p:txBody>
      </p:sp>
    </p:spTree>
    <p:extLst>
      <p:ext uri="{BB962C8B-B14F-4D97-AF65-F5344CB8AC3E}">
        <p14:creationId xmlns:p14="http://schemas.microsoft.com/office/powerpoint/2010/main" val="65053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C7FB31-0C7B-4DF9-A9BC-6BD9C278B254}" type="slidenum">
              <a:rPr lang="en-US" smtClean="0"/>
              <a:pPr/>
              <a:t>6</a:t>
            </a:fld>
            <a:endParaRPr lang="en-US"/>
          </a:p>
        </p:txBody>
      </p:sp>
    </p:spTree>
    <p:extLst>
      <p:ext uri="{BB962C8B-B14F-4D97-AF65-F5344CB8AC3E}">
        <p14:creationId xmlns:p14="http://schemas.microsoft.com/office/powerpoint/2010/main" val="83050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pensions dashboard</a:t>
            </a:r>
          </a:p>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a:p>
        </p:txBody>
      </p:sp>
    </p:spTree>
    <p:extLst>
      <p:ext uri="{BB962C8B-B14F-4D97-AF65-F5344CB8AC3E}">
        <p14:creationId xmlns:p14="http://schemas.microsoft.com/office/powerpoint/2010/main" val="231866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15</a:t>
            </a:fld>
            <a:endParaRPr lang="en-US"/>
          </a:p>
        </p:txBody>
      </p:sp>
    </p:spTree>
    <p:extLst>
      <p:ext uri="{BB962C8B-B14F-4D97-AF65-F5344CB8AC3E}">
        <p14:creationId xmlns:p14="http://schemas.microsoft.com/office/powerpoint/2010/main" val="292386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365760" y="3092352"/>
            <a:ext cx="8409410" cy="616744"/>
          </a:xfrm>
          <a:prstGeom prst="rect">
            <a:avLst/>
          </a:prstGeom>
        </p:spPr>
        <p:txBody>
          <a:bodyPr lIns="0" tIns="0" rIns="0" bIns="0"/>
          <a:lstStyle>
            <a:lvl1pPr>
              <a:defRPr sz="2800" b="1" baseline="0">
                <a:solidFill>
                  <a:schemeClr val="tx1"/>
                </a:solidFill>
              </a:defRPr>
            </a:lvl1pPr>
          </a:lstStyle>
          <a:p>
            <a:r>
              <a:rPr lang="en-GB" noProof="0" dirty="0"/>
              <a:t>Cover: 28 </a:t>
            </a:r>
            <a:r>
              <a:rPr lang="en-GB" noProof="0" dirty="0" err="1"/>
              <a:t>pt</a:t>
            </a:r>
            <a:r>
              <a:rPr lang="en-GB" noProof="0" dirty="0"/>
              <a:t> Arial Bold, 0.9 line spacing, max two lines. Title image is 2.7×9.2″ @100dpi</a:t>
            </a:r>
          </a:p>
        </p:txBody>
      </p:sp>
      <p:sp>
        <p:nvSpPr>
          <p:cNvPr id="11" name="Subtitle 10"/>
          <p:cNvSpPr>
            <a:spLocks noGrp="1" noChangeArrowheads="1"/>
          </p:cNvSpPr>
          <p:nvPr>
            <p:ph type="subTitle" idx="1" hasCustomPrompt="1"/>
          </p:nvPr>
        </p:nvSpPr>
        <p:spPr>
          <a:xfrm>
            <a:off x="365760" y="3800475"/>
            <a:ext cx="8409410" cy="6286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0" baseline="0"/>
            </a:lvl1pPr>
          </a:lstStyle>
          <a:p>
            <a:r>
              <a:rPr lang="en-GB" noProof="0"/>
              <a:t>Subtitle is 15 pt Arial, 0.9 line spacing, max 3 lines. Edit Cover Master slide to change image: From View tab, click on Slide Master/Cover Master layout; right-click on picture, select “Change Picture” from the drop down menu. Select image from appropriate image library.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2655" y="361950"/>
            <a:ext cx="8401664" cy="2465706"/>
          </a:xfrm>
          <a:prstGeom prst="rect">
            <a:avLst/>
          </a:prstGeom>
        </p:spPr>
      </p:pic>
      <p:sp>
        <p:nvSpPr>
          <p:cNvPr id="3" name="tbxMarket">
            <a:extLst>
              <a:ext uri="{FF2B5EF4-FFF2-40B4-BE49-F238E27FC236}">
                <a16:creationId xmlns:a16="http://schemas.microsoft.com/office/drawing/2014/main" id="{C2094115-1F8D-47A5-AEB4-2ABD4A48F586}"/>
              </a:ext>
            </a:extLst>
          </p:cNvPr>
          <p:cNvSpPr txBox="1"/>
          <p:nvPr userDrawn="1"/>
        </p:nvSpPr>
        <p:spPr>
          <a:xfrm>
            <a:off x="367200" y="4125601"/>
            <a:ext cx="6858001" cy="896400"/>
          </a:xfrm>
          <a:prstGeom prst="rect">
            <a:avLst/>
          </a:prstGeom>
          <a:noFill/>
        </p:spPr>
        <p:txBody>
          <a:bodyPr vert="horz" wrap="square" lIns="0" tIns="0" rIns="0" bIns="0" rtlCol="0" anchor="b">
            <a:noAutofit/>
          </a:bodyPr>
          <a:lstStyle/>
          <a:p>
            <a:pPr algn="l">
              <a:lnSpc>
                <a:spcPts val="1200"/>
              </a:lnSpc>
              <a:spcBef>
                <a:spcPct val="0"/>
              </a:spcBef>
              <a:spcAft>
                <a:spcPct val="0"/>
              </a:spcAft>
            </a:pPr>
            <a:r>
              <a:rPr lang="en-GB" sz="1200" b="1">
                <a:latin typeface="Arial" panose="020B0604020202020204" pitchFamily="34" charset="0"/>
              </a:rPr>
              <a:t>Prepared by Aon</a:t>
            </a:r>
          </a:p>
        </p:txBody>
      </p:sp>
      <p:pic>
        <p:nvPicPr>
          <p:cNvPr id="5" name="CompanyLogo2019081942575.54">
            <a:extLst>
              <a:ext uri="{FF2B5EF4-FFF2-40B4-BE49-F238E27FC236}">
                <a16:creationId xmlns:a16="http://schemas.microsoft.com/office/drawing/2014/main" id="{0C040FD9-0A00-433D-984C-8C52057B47C9}"/>
              </a:ext>
            </a:extLst>
          </p:cNvPr>
          <p:cNvPicPr>
            <a:picLocks/>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952401" y="4489201"/>
            <a:ext cx="824400" cy="5004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8" name="CompanyLogo2019081942575.57">
            <a:extLst>
              <a:ext uri="{FF2B5EF4-FFF2-40B4-BE49-F238E27FC236}">
                <a16:creationId xmlns:a16="http://schemas.microsoft.com/office/drawing/2014/main" id="{F04CD13A-7D1B-4C24-8B43-3E77BB7F12CF}"/>
              </a:ext>
            </a:extLst>
          </p:cNvPr>
          <p:cNvPicPr>
            <a:picLocks/>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978001" y="4608001"/>
            <a:ext cx="1188000" cy="38016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1173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366713" y="858441"/>
            <a:ext cx="8410575" cy="28187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63361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93375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9776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3"/>
          </p:nvPr>
        </p:nvSpPr>
        <p:spPr>
          <a:xfrm>
            <a:off x="4569720"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569720"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itle 1"/>
          <p:cNvSpPr>
            <a:spLocks noGrp="1"/>
          </p:cNvSpPr>
          <p:nvPr>
            <p:ph type="title"/>
          </p:nvPr>
        </p:nvSpPr>
        <p:spPr>
          <a:xfrm>
            <a:off x="366713" y="228600"/>
            <a:ext cx="8320087" cy="390525"/>
          </a:xfrm>
        </p:spPr>
        <p:txBody>
          <a:bodyPr/>
          <a:lstStyle/>
          <a:p>
            <a:r>
              <a:rPr lang="en-GB" noProof="0"/>
              <a:t>Click to edit Master title style</a:t>
            </a:r>
          </a:p>
        </p:txBody>
      </p:sp>
    </p:spTree>
    <p:extLst>
      <p:ext uri="{BB962C8B-B14F-4D97-AF65-F5344CB8AC3E}">
        <p14:creationId xmlns:p14="http://schemas.microsoft.com/office/powerpoint/2010/main" val="168842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3"/>
          </p:nvPr>
        </p:nvSpPr>
        <p:spPr>
          <a:xfrm>
            <a:off x="4569720"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569720"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itle 1"/>
          <p:cNvSpPr>
            <a:spLocks noGrp="1"/>
          </p:cNvSpPr>
          <p:nvPr>
            <p:ph type="title"/>
          </p:nvPr>
        </p:nvSpPr>
        <p:spPr>
          <a:xfrm>
            <a:off x="360378" y="228600"/>
            <a:ext cx="8229600" cy="390525"/>
          </a:xfrm>
        </p:spPr>
        <p:txBody>
          <a:bodyPr/>
          <a:lstStyle/>
          <a:p>
            <a:r>
              <a:rPr lang="en-GB" noProof="0"/>
              <a:t>Click to edit Master title style</a:t>
            </a:r>
          </a:p>
        </p:txBody>
      </p:sp>
    </p:spTree>
    <p:extLst>
      <p:ext uri="{BB962C8B-B14F-4D97-AF65-F5344CB8AC3E}">
        <p14:creationId xmlns:p14="http://schemas.microsoft.com/office/powerpoint/2010/main" val="35305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itle 1"/>
          <p:cNvSpPr>
            <a:spLocks noGrp="1"/>
          </p:cNvSpPr>
          <p:nvPr>
            <p:ph type="title"/>
          </p:nvPr>
        </p:nvSpPr>
        <p:spPr>
          <a:xfrm>
            <a:off x="371136" y="228600"/>
            <a:ext cx="8229600" cy="390525"/>
          </a:xfrm>
        </p:spPr>
        <p:txBody>
          <a:bodyPr/>
          <a:lstStyle/>
          <a:p>
            <a:r>
              <a:rPr lang="en-GB" noProof="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58962"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558962"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itle 1"/>
          <p:cNvSpPr>
            <a:spLocks noGrp="1"/>
          </p:cNvSpPr>
          <p:nvPr>
            <p:ph type="title"/>
          </p:nvPr>
        </p:nvSpPr>
        <p:spPr>
          <a:xfrm>
            <a:off x="371136" y="228600"/>
            <a:ext cx="8229600" cy="390525"/>
          </a:xfrm>
        </p:spPr>
        <p:txBody>
          <a:bodyPr/>
          <a:lstStyle/>
          <a:p>
            <a:r>
              <a:rPr lang="en-GB" noProof="0"/>
              <a:t>Click to edit Master title style</a:t>
            </a:r>
          </a:p>
        </p:txBody>
      </p:sp>
    </p:spTree>
    <p:extLst>
      <p:ext uri="{BB962C8B-B14F-4D97-AF65-F5344CB8AC3E}">
        <p14:creationId xmlns:p14="http://schemas.microsoft.com/office/powerpoint/2010/main" val="251356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471" y="228600"/>
            <a:ext cx="8408457" cy="390525"/>
          </a:xfrm>
        </p:spPr>
        <p:txBody>
          <a:bodyPr/>
          <a:lstStyle/>
          <a:p>
            <a:r>
              <a:rPr lang="en-GB"/>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Mast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55600" y="0"/>
            <a:ext cx="8418015" cy="2523576"/>
          </a:xfrm>
          <a:prstGeom prst="rect">
            <a:avLst/>
          </a:prstGeom>
        </p:spPr>
      </p:pic>
      <p:sp>
        <p:nvSpPr>
          <p:cNvPr id="7" name="Rectangle 9"/>
          <p:cNvSpPr>
            <a:spLocks noGrp="1" noChangeArrowheads="1"/>
          </p:cNvSpPr>
          <p:nvPr>
            <p:ph type="ctrTitle" hasCustomPrompt="1"/>
          </p:nvPr>
        </p:nvSpPr>
        <p:spPr>
          <a:xfrm>
            <a:off x="365760" y="2748096"/>
            <a:ext cx="8409410" cy="616744"/>
          </a:xfrm>
          <a:prstGeom prst="rect">
            <a:avLst/>
          </a:prstGeom>
        </p:spPr>
        <p:txBody>
          <a:bodyPr lIns="0" tIns="0" rIns="0" bIns="0"/>
          <a:lstStyle>
            <a:lvl1pPr>
              <a:defRPr sz="2800" b="1" baseline="0">
                <a:solidFill>
                  <a:schemeClr val="tx1"/>
                </a:solidFill>
              </a:defRPr>
            </a:lvl1pPr>
          </a:lstStyle>
          <a:p>
            <a:r>
              <a:rPr lang="en-GB" noProof="0"/>
              <a:t>Data Ribbon Cover: 28 pt Arial Bold, 0.9 line spacing, max two lines. </a:t>
            </a:r>
          </a:p>
        </p:txBody>
      </p:sp>
      <p:sp>
        <p:nvSpPr>
          <p:cNvPr id="11" name="Subtitle 10"/>
          <p:cNvSpPr>
            <a:spLocks noGrp="1" noChangeArrowheads="1"/>
          </p:cNvSpPr>
          <p:nvPr>
            <p:ph type="subTitle" idx="1" hasCustomPrompt="1"/>
          </p:nvPr>
        </p:nvSpPr>
        <p:spPr>
          <a:xfrm>
            <a:off x="365760" y="3456219"/>
            <a:ext cx="8409410" cy="6286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0" baseline="0"/>
            </a:lvl1pPr>
          </a:lstStyle>
          <a:p>
            <a:r>
              <a:rPr lang="en-GB" noProof="0"/>
              <a:t>Subtitle is 15 pt Arial, 0.9 line spacing, max 3 lines. Edit Cover Master slide to change image: From View tab, click on Slide Master/Cover Master layout; right-click on picture, select “Change Picture” from the drop down menu. Select image data ribbon image library.</a:t>
            </a:r>
          </a:p>
        </p:txBody>
      </p:sp>
    </p:spTree>
    <p:extLst>
      <p:ext uri="{BB962C8B-B14F-4D97-AF65-F5344CB8AC3E}">
        <p14:creationId xmlns:p14="http://schemas.microsoft.com/office/powerpoint/2010/main" val="2776115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366713" y="2571750"/>
            <a:ext cx="8410575" cy="2000250"/>
          </a:xfrm>
        </p:spPr>
        <p:txBody>
          <a:bodyPr/>
          <a:lstStyle>
            <a:lvl1pPr>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399033" y="1207009"/>
            <a:ext cx="3486477" cy="517289"/>
          </a:xfrm>
        </p:spPr>
        <p:txBody>
          <a:bodyPr anchor="b" anchorCtr="0"/>
          <a:lstStyle>
            <a:lvl1pPr>
              <a:buNone/>
              <a:defRPr sz="1000"/>
            </a:lvl1pPr>
            <a:lvl2pPr>
              <a:defRPr sz="1000"/>
            </a:lvl2pPr>
            <a:lvl3pPr>
              <a:defRPr sz="1000"/>
            </a:lvl3pPr>
            <a:lvl4pPr>
              <a:defRPr sz="1000"/>
            </a:lvl4pPr>
            <a:lvl5pPr>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Section Di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75841" y="346902"/>
            <a:ext cx="8394223" cy="1458210"/>
          </a:xfrm>
          <a:prstGeom prst="rect">
            <a:avLst/>
          </a:prstGeom>
        </p:spPr>
      </p:pic>
      <p:sp>
        <p:nvSpPr>
          <p:cNvPr id="9" name="Rectangle 16"/>
          <p:cNvSpPr>
            <a:spLocks noGrp="1" noChangeArrowheads="1"/>
          </p:cNvSpPr>
          <p:nvPr>
            <p:ph type="ctrTitle" hasCustomPrompt="1"/>
          </p:nvPr>
        </p:nvSpPr>
        <p:spPr>
          <a:xfrm>
            <a:off x="366713" y="2057301"/>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1.6×9.2″ @150 dpi</a:t>
            </a:r>
          </a:p>
        </p:txBody>
      </p:sp>
      <p:sp>
        <p:nvSpPr>
          <p:cNvPr id="7" name="Rectangle 17"/>
          <p:cNvSpPr>
            <a:spLocks noGrp="1" noChangeArrowheads="1"/>
          </p:cNvSpPr>
          <p:nvPr>
            <p:ph type="subTitle" idx="1" hasCustomPrompt="1"/>
          </p:nvPr>
        </p:nvSpPr>
        <p:spPr>
          <a:xfrm>
            <a:off x="366803" y="2857401"/>
            <a:ext cx="8402378" cy="1738938"/>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from appropriate image library.</a:t>
            </a:r>
          </a:p>
          <a:p>
            <a:endParaRPr lang="en-US" dirty="0">
              <a:solidFill>
                <a:schemeClr val="tx1"/>
              </a:solidFill>
            </a:endParaRPr>
          </a:p>
        </p:txBody>
      </p:sp>
    </p:spTree>
    <p:extLst>
      <p:ext uri="{BB962C8B-B14F-4D97-AF65-F5344CB8AC3E}">
        <p14:creationId xmlns:p14="http://schemas.microsoft.com/office/powerpoint/2010/main" val="131299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6713" y="0"/>
            <a:ext cx="8410575" cy="1766221"/>
          </a:xfrm>
          <a:prstGeom prst="rect">
            <a:avLst/>
          </a:prstGeom>
        </p:spPr>
      </p:pic>
      <p:sp>
        <p:nvSpPr>
          <p:cNvPr id="9" name="Rectangle 16"/>
          <p:cNvSpPr>
            <a:spLocks noGrp="1" noChangeArrowheads="1"/>
          </p:cNvSpPr>
          <p:nvPr>
            <p:ph type="ctrTitle" hasCustomPrompt="1"/>
          </p:nvPr>
        </p:nvSpPr>
        <p:spPr>
          <a:xfrm>
            <a:off x="366713" y="2090112"/>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GB" noProof="0"/>
              <a:t>Data Ribbon Section Divider: title copy 28 pt Arial Bold, 0.9 line spacing.</a:t>
            </a:r>
          </a:p>
        </p:txBody>
      </p:sp>
      <p:sp>
        <p:nvSpPr>
          <p:cNvPr id="7" name="Rectangle 17"/>
          <p:cNvSpPr>
            <a:spLocks noGrp="1" noChangeArrowheads="1"/>
          </p:cNvSpPr>
          <p:nvPr>
            <p:ph type="subTitle" idx="1" hasCustomPrompt="1"/>
          </p:nvPr>
        </p:nvSpPr>
        <p:spPr>
          <a:xfrm>
            <a:off x="366803" y="2890212"/>
            <a:ext cx="8402378" cy="1738938"/>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GB" noProof="0">
                <a:solidFill>
                  <a:schemeClr val="tx1"/>
                </a:solidFill>
              </a:rPr>
              <a:t>Subtitle </a:t>
            </a:r>
            <a:r>
              <a:rPr lang="en-GB" noProof="0"/>
              <a:t>is 18 pt Arial, line spacing single</a:t>
            </a:r>
            <a:br>
              <a:rPr lang="en-GB" noProof="0"/>
            </a:br>
            <a:r>
              <a:rPr lang="en-GB" noProof="0"/>
              <a:t>Edit the Section Divider slide to change the image on the section divider: Go to the View tab and click on Slide Master; Click on Section Divider layout; right-click on the picture, select “Change Picture” from the drop down menu. Select image from data ribbon library.</a:t>
            </a:r>
          </a:p>
          <a:p>
            <a:endParaRPr lang="en-GB" noProof="0">
              <a:solidFill>
                <a:schemeClr val="tx1"/>
              </a:solidFill>
            </a:endParaRPr>
          </a:p>
        </p:txBody>
      </p:sp>
    </p:spTree>
    <p:extLst>
      <p:ext uri="{BB962C8B-B14F-4D97-AF65-F5344CB8AC3E}">
        <p14:creationId xmlns:p14="http://schemas.microsoft.com/office/powerpoint/2010/main" val="38841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366713" y="2057301"/>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GB" noProof="0"/>
              <a:t>Sub–Section Divider: title copy 28 pt Arial Bold, 0.9 line spacing, no image</a:t>
            </a:r>
          </a:p>
        </p:txBody>
      </p:sp>
      <p:sp>
        <p:nvSpPr>
          <p:cNvPr id="7" name="Rectangle 17"/>
          <p:cNvSpPr>
            <a:spLocks noGrp="1" noChangeArrowheads="1"/>
          </p:cNvSpPr>
          <p:nvPr>
            <p:ph type="subTitle" idx="1" hasCustomPrompt="1"/>
          </p:nvPr>
        </p:nvSpPr>
        <p:spPr>
          <a:xfrm>
            <a:off x="366803" y="2857402"/>
            <a:ext cx="8402378" cy="276999"/>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GB" noProof="0">
                <a:solidFill>
                  <a:schemeClr val="tx1"/>
                </a:solidFill>
              </a:rPr>
              <a:t>Subtitle </a:t>
            </a:r>
            <a:r>
              <a:rPr lang="en-GB" noProof="0"/>
              <a:t>is 18 pt Arial, line spacing single</a:t>
            </a:r>
            <a:endParaRPr lang="en-GB" noProof="0">
              <a:solidFill>
                <a:schemeClr val="tx1"/>
              </a:solidFill>
            </a:endParaRPr>
          </a:p>
        </p:txBody>
      </p:sp>
      <p:sp>
        <p:nvSpPr>
          <p:cNvPr id="2" name="Rectangle 1"/>
          <p:cNvSpPr/>
          <p:nvPr userDrawn="1"/>
        </p:nvSpPr>
        <p:spPr bwMode="white">
          <a:xfrm>
            <a:off x="366713" y="622738"/>
            <a:ext cx="8410575" cy="1261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67972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2142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28600"/>
            <a:ext cx="8410575" cy="163286"/>
          </a:xfrm>
        </p:spPr>
        <p:txBody>
          <a:bodyPr/>
          <a:lstStyle/>
          <a:p>
            <a:r>
              <a:rPr lang="en-GB" noProof="0"/>
              <a:t>Click to edit Master title style</a:t>
            </a:r>
          </a:p>
        </p:txBody>
      </p:sp>
      <p:sp>
        <p:nvSpPr>
          <p:cNvPr id="8" name="Text Placeholder 7"/>
          <p:cNvSpPr>
            <a:spLocks noGrp="1"/>
          </p:cNvSpPr>
          <p:nvPr>
            <p:ph type="body" sz="quarter" idx="13"/>
          </p:nvPr>
        </p:nvSpPr>
        <p:spPr>
          <a:xfrm>
            <a:off x="366713" y="421482"/>
            <a:ext cx="8410575" cy="164306"/>
          </a:xfrm>
        </p:spPr>
        <p:txBody>
          <a:bodyPr/>
          <a:lstStyle>
            <a:lvl1pPr>
              <a:buNone/>
              <a:defRPr sz="1600">
                <a:solidFill>
                  <a:schemeClr val="tx2"/>
                </a:solidFill>
              </a:defRPr>
            </a:lvl1pPr>
          </a:lstStyle>
          <a:p>
            <a:pPr lvl="0"/>
            <a:r>
              <a:rPr lang="en-GB" noProof="0"/>
              <a:t>Click to edit Master text styles</a:t>
            </a:r>
          </a:p>
        </p:txBody>
      </p:sp>
      <p:sp>
        <p:nvSpPr>
          <p:cNvPr id="5" name="Text Placeholder 4"/>
          <p:cNvSpPr>
            <a:spLocks noGrp="1"/>
          </p:cNvSpPr>
          <p:nvPr>
            <p:ph type="body" sz="quarter" idx="14"/>
          </p:nvPr>
        </p:nvSpPr>
        <p:spPr>
          <a:xfrm>
            <a:off x="366713" y="858441"/>
            <a:ext cx="8410575" cy="358735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6" name="TextBox 5"/>
          <p:cNvSpPr txBox="1"/>
          <p:nvPr userDrawn="1"/>
        </p:nvSpPr>
        <p:spPr>
          <a:xfrm rot="20147015">
            <a:off x="1042617" y="1160649"/>
            <a:ext cx="6717389" cy="2646878"/>
          </a:xfrm>
          <a:prstGeom prst="rect">
            <a:avLst/>
          </a:prstGeom>
          <a:noFill/>
        </p:spPr>
        <p:txBody>
          <a:bodyPr wrap="square" rtlCol="0">
            <a:spAutoFit/>
          </a:bodyPr>
          <a:lstStyle/>
          <a:p>
            <a:pPr algn="ctr"/>
            <a:r>
              <a:rPr lang="en-US" sz="16600" b="1" dirty="0">
                <a:solidFill>
                  <a:srgbClr val="C9CAC8"/>
                </a:solidFill>
              </a:rPr>
              <a:t>Draft</a:t>
            </a:r>
            <a:endParaRPr lang="en-US" b="1" dirty="0">
              <a:solidFill>
                <a:srgbClr val="C9CAC8"/>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366713" y="858441"/>
            <a:ext cx="8410575" cy="3713559"/>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6713" y="228600"/>
            <a:ext cx="8408457" cy="390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a:t>Click to edit Master title style</a:t>
            </a:r>
          </a:p>
        </p:txBody>
      </p:sp>
      <p:sp>
        <p:nvSpPr>
          <p:cNvPr id="1027" name="Rectangle 3"/>
          <p:cNvSpPr>
            <a:spLocks noGrp="1" noChangeArrowheads="1"/>
          </p:cNvSpPr>
          <p:nvPr>
            <p:ph type="body" idx="1"/>
          </p:nvPr>
        </p:nvSpPr>
        <p:spPr bwMode="auto">
          <a:xfrm>
            <a:off x="366713" y="858441"/>
            <a:ext cx="8408457" cy="3543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4" name="Line 10"/>
          <p:cNvSpPr>
            <a:spLocks noChangeShapeType="1"/>
          </p:cNvSpPr>
          <p:nvPr/>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
        <p:nvSpPr>
          <p:cNvPr id="9" name="TextBox 8"/>
          <p:cNvSpPr txBox="1"/>
          <p:nvPr/>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chemeClr val="bg2"/>
              </a:solidFill>
            </a:endParaRPr>
          </a:p>
        </p:txBody>
      </p:sp>
      <p:sp>
        <p:nvSpPr>
          <p:cNvPr id="2" name="tbxMarketSlide">
            <a:extLst>
              <a:ext uri="{FF2B5EF4-FFF2-40B4-BE49-F238E27FC236}">
                <a16:creationId xmlns:a16="http://schemas.microsoft.com/office/drawing/2014/main" id="{0472A118-2EE7-44DA-96C2-28700C1123DF}"/>
              </a:ext>
            </a:extLst>
          </p:cNvPr>
          <p:cNvSpPr txBox="1"/>
          <p:nvPr userDrawn="1"/>
        </p:nvSpPr>
        <p:spPr>
          <a:xfrm>
            <a:off x="370800" y="4546446"/>
            <a:ext cx="6033601" cy="430887"/>
          </a:xfrm>
          <a:prstGeom prst="rect">
            <a:avLst/>
          </a:prstGeom>
          <a:noFill/>
        </p:spPr>
        <p:txBody>
          <a:bodyPr vert="horz" wrap="square" lIns="0" tIns="0" rIns="0" bIns="0" rtlCol="0" anchor="b">
            <a:spAutoFit/>
          </a:bodyPr>
          <a:lstStyle/>
          <a:p>
            <a:pPr algn="l">
              <a:lnSpc>
                <a:spcPct val="100000"/>
              </a:lnSpc>
              <a:spcBef>
                <a:spcPct val="0"/>
              </a:spcBef>
              <a:spcAft>
                <a:spcPct val="0"/>
              </a:spcAft>
            </a:pPr>
            <a:endParaRPr lang="en-GB" sz="700" b="1" dirty="0">
              <a:latin typeface="Arial" panose="020B0604020202020204" pitchFamily="34" charset="0"/>
            </a:endParaRPr>
          </a:p>
          <a:p>
            <a:pPr algn="l">
              <a:lnSpc>
                <a:spcPct val="100000"/>
              </a:lnSpc>
              <a:spcBef>
                <a:spcPct val="0"/>
              </a:spcBef>
              <a:spcAft>
                <a:spcPct val="0"/>
              </a:spcAft>
            </a:pPr>
            <a:r>
              <a:rPr lang="en-GB" sz="700" b="0" dirty="0">
                <a:latin typeface="Arial" panose="020B0604020202020204" pitchFamily="34" charset="0"/>
              </a:rPr>
              <a:t>12 September 2019</a:t>
            </a:r>
          </a:p>
          <a:p>
            <a:pPr algn="l">
              <a:lnSpc>
                <a:spcPct val="100000"/>
              </a:lnSpc>
              <a:spcBef>
                <a:spcPct val="0"/>
              </a:spcBef>
              <a:spcAft>
                <a:spcPct val="0"/>
              </a:spcAft>
            </a:pPr>
            <a:endParaRPr lang="en-GB" sz="700" b="0" dirty="0">
              <a:latin typeface="Arial" panose="020B0604020202020204" pitchFamily="34" charset="0"/>
            </a:endParaRPr>
          </a:p>
          <a:p>
            <a:pPr algn="l">
              <a:lnSpc>
                <a:spcPct val="100000"/>
              </a:lnSpc>
              <a:spcBef>
                <a:spcPct val="0"/>
              </a:spcBef>
              <a:spcAft>
                <a:spcPct val="0"/>
              </a:spcAft>
            </a:pPr>
            <a:r>
              <a:rPr lang="en-GB" sz="700" b="0" dirty="0">
                <a:latin typeface="Arial" panose="020B0604020202020204" pitchFamily="34" charset="0"/>
              </a:rPr>
              <a:t>Aon Solutions UK Limited is authorised and regulated by the Financial Conduct Authority.</a:t>
            </a:r>
          </a:p>
        </p:txBody>
      </p:sp>
      <p:pic>
        <p:nvPicPr>
          <p:cNvPr id="4" name="CompanyLogo2019081942575.6">
            <a:extLst>
              <a:ext uri="{FF2B5EF4-FFF2-40B4-BE49-F238E27FC236}">
                <a16:creationId xmlns:a16="http://schemas.microsoft.com/office/drawing/2014/main" id="{ADFDB0FF-58EA-42E5-8B89-2D8B570416DC}"/>
              </a:ext>
            </a:extLst>
          </p:cNvPr>
          <p:cNvPicPr>
            <a:picLocks/>
          </p:cNvPicPr>
          <p:nvPr userDrawn="1"/>
        </p:nvPicPr>
        <p:blipFill>
          <a:blip r:embed="rId2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952401" y="4489201"/>
            <a:ext cx="824400" cy="5004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6" name="CompanyLogo2019081942575.64">
            <a:extLst>
              <a:ext uri="{FF2B5EF4-FFF2-40B4-BE49-F238E27FC236}">
                <a16:creationId xmlns:a16="http://schemas.microsoft.com/office/drawing/2014/main" id="{B06330E2-3A22-485F-8271-93FC215A74F0}"/>
              </a:ext>
            </a:extLst>
          </p:cNvPr>
          <p:cNvPicPr>
            <a:picLocks/>
          </p:cNvPicPr>
          <p:nvPr userDrawn="1"/>
        </p:nvPicPr>
        <p:blipFill>
          <a:blip r:embed="rId2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978001" y="4608001"/>
            <a:ext cx="1188000" cy="380160"/>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9" r:id="rId2"/>
    <p:sldLayoutId id="2147483710" r:id="rId3"/>
    <p:sldLayoutId id="2147483700" r:id="rId4"/>
    <p:sldLayoutId id="2147483680" r:id="rId5"/>
    <p:sldLayoutId id="2147483701" r:id="rId6"/>
    <p:sldLayoutId id="2147483681" r:id="rId7"/>
    <p:sldLayoutId id="2147483682" r:id="rId8"/>
    <p:sldLayoutId id="2147483683" r:id="rId9"/>
    <p:sldLayoutId id="2147483702" r:id="rId10"/>
    <p:sldLayoutId id="2147483685" r:id="rId11"/>
    <p:sldLayoutId id="2147483708" r:id="rId12"/>
    <p:sldLayoutId id="2147483704" r:id="rId13"/>
    <p:sldLayoutId id="2147483705" r:id="rId14"/>
    <p:sldLayoutId id="2147483707" r:id="rId15"/>
    <p:sldLayoutId id="2147483686" r:id="rId16"/>
    <p:sldLayoutId id="2147483706" r:id="rId17"/>
    <p:sldLayoutId id="2147483687" r:id="rId18"/>
    <p:sldLayoutId id="2147483688" r:id="rId19"/>
    <p:sldLayoutId id="2147483693" r:id="rId20"/>
    <p:sldLayoutId id="2147483695" r:id="rId21"/>
    <p:sldLayoutId id="2147483711" r:id="rId22"/>
  </p:sldLayoutIdLst>
  <p:hf hdr="0"/>
  <p:txStyles>
    <p:titleStyle>
      <a:lvl1pPr algn="l" rtl="0" eaLnBrk="1" fontAlgn="base" hangingPunct="1">
        <a:lnSpc>
          <a:spcPct val="90000"/>
        </a:lnSpc>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11175"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739775"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96837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196975"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Global Pension Risk Survey 2019</a:t>
            </a:r>
            <a:br>
              <a:rPr lang="en-GB" dirty="0"/>
            </a:br>
            <a:r>
              <a:rPr lang="en-GB" b="0" dirty="0">
                <a:solidFill>
                  <a:schemeClr val="accent1"/>
                </a:solidFill>
              </a:rPr>
              <a:t>UK Results</a:t>
            </a:r>
            <a:endParaRPr lang="en-US" b="0" dirty="0">
              <a:solidFill>
                <a:schemeClr val="accent1"/>
              </a:solidFill>
            </a:endParaRPr>
          </a:p>
        </p:txBody>
      </p:sp>
      <p:sp>
        <p:nvSpPr>
          <p:cNvPr id="3" name="Subtitle 2"/>
          <p:cNvSpPr>
            <a:spLocks noGrp="1"/>
          </p:cNvSpPr>
          <p:nvPr>
            <p:ph type="subTitle" idx="1"/>
          </p:nvPr>
        </p:nvSpPr>
        <p:spPr/>
        <p:txBody>
          <a:bodyPr/>
          <a:lstStyle/>
          <a:p>
            <a:r>
              <a:rPr lang="en-GB" dirty="0"/>
              <a:t>12 September 2019</a:t>
            </a:r>
          </a:p>
        </p:txBody>
      </p:sp>
    </p:spTree>
    <p:extLst>
      <p:ext uri="{BB962C8B-B14F-4D97-AF65-F5344CB8AC3E}">
        <p14:creationId xmlns:p14="http://schemas.microsoft.com/office/powerpoint/2010/main" val="198926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8EF-5C05-4E13-8CBE-D06902B306E1}"/>
              </a:ext>
            </a:extLst>
          </p:cNvPr>
          <p:cNvSpPr>
            <a:spLocks noGrp="1"/>
          </p:cNvSpPr>
          <p:nvPr>
            <p:ph type="title"/>
          </p:nvPr>
        </p:nvSpPr>
        <p:spPr/>
        <p:txBody>
          <a:bodyPr/>
          <a:lstStyle/>
          <a:p>
            <a:r>
              <a:rPr lang="en-GB" dirty="0">
                <a:solidFill>
                  <a:schemeClr val="accent1"/>
                </a:solidFill>
              </a:rPr>
              <a:t>Investment – polling question</a:t>
            </a:r>
          </a:p>
        </p:txBody>
      </p:sp>
      <p:sp>
        <p:nvSpPr>
          <p:cNvPr id="3" name="TextBox 2">
            <a:extLst>
              <a:ext uri="{FF2B5EF4-FFF2-40B4-BE49-F238E27FC236}">
                <a16:creationId xmlns:a16="http://schemas.microsoft.com/office/drawing/2014/main" id="{FF8D5DD9-2F78-49B5-9A0B-D8AA0C662B65}"/>
              </a:ext>
            </a:extLst>
          </p:cNvPr>
          <p:cNvSpPr txBox="1"/>
          <p:nvPr/>
        </p:nvSpPr>
        <p:spPr>
          <a:xfrm>
            <a:off x="381000" y="819150"/>
            <a:ext cx="7596461" cy="738664"/>
          </a:xfrm>
          <a:prstGeom prst="rect">
            <a:avLst/>
          </a:prstGeom>
          <a:noFill/>
        </p:spPr>
        <p:txBody>
          <a:bodyPr wrap="square" lIns="0" tIns="0" rIns="0" bIns="0" rtlCol="0">
            <a:spAutoFit/>
          </a:bodyPr>
          <a:lstStyle/>
          <a:p>
            <a:r>
              <a:rPr lang="en-GB" sz="1600" dirty="0">
                <a:solidFill>
                  <a:schemeClr val="bg2"/>
                </a:solidFill>
              </a:rPr>
              <a:t>According to our survey, around ¼ of respondents delegate full fiduciary mandates.</a:t>
            </a:r>
          </a:p>
          <a:p>
            <a:endParaRPr lang="en-GB" sz="1600" dirty="0"/>
          </a:p>
          <a:p>
            <a:r>
              <a:rPr lang="en-GB" sz="1600" b="1" dirty="0"/>
              <a:t>Over the next 12 months is your scheme going to consider:</a:t>
            </a:r>
          </a:p>
        </p:txBody>
      </p:sp>
      <p:grpSp>
        <p:nvGrpSpPr>
          <p:cNvPr id="9" name="Group 8">
            <a:extLst>
              <a:ext uri="{FF2B5EF4-FFF2-40B4-BE49-F238E27FC236}">
                <a16:creationId xmlns:a16="http://schemas.microsoft.com/office/drawing/2014/main" id="{1A5481E2-8100-4545-A8D2-1FBBF44E921A}"/>
              </a:ext>
            </a:extLst>
          </p:cNvPr>
          <p:cNvGrpSpPr>
            <a:grpSpLocks noChangeAspect="1"/>
          </p:cNvGrpSpPr>
          <p:nvPr/>
        </p:nvGrpSpPr>
        <p:grpSpPr>
          <a:xfrm flipH="1">
            <a:off x="599294" y="1809750"/>
            <a:ext cx="772306" cy="1981200"/>
            <a:chOff x="4332475" y="1047750"/>
            <a:chExt cx="1540807" cy="3952637"/>
          </a:xfrm>
        </p:grpSpPr>
        <p:sp>
          <p:nvSpPr>
            <p:cNvPr id="4" name="Freeform 9">
              <a:extLst>
                <a:ext uri="{FF2B5EF4-FFF2-40B4-BE49-F238E27FC236}">
                  <a16:creationId xmlns:a16="http://schemas.microsoft.com/office/drawing/2014/main" id="{F2EBF6A1-85A3-534E-B9AC-D17AE4B324FD}"/>
                </a:ext>
              </a:extLst>
            </p:cNvPr>
            <p:cNvSpPr>
              <a:spLocks/>
            </p:cNvSpPr>
            <p:nvPr/>
          </p:nvSpPr>
          <p:spPr bwMode="auto">
            <a:xfrm>
              <a:off x="4332475" y="1973637"/>
              <a:ext cx="1011331" cy="1168213"/>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2</a:t>
              </a:r>
            </a:p>
          </p:txBody>
        </p:sp>
        <p:sp>
          <p:nvSpPr>
            <p:cNvPr id="5" name="Freeform 20">
              <a:extLst>
                <a:ext uri="{FF2B5EF4-FFF2-40B4-BE49-F238E27FC236}">
                  <a16:creationId xmlns:a16="http://schemas.microsoft.com/office/drawing/2014/main" id="{D9456F62-6C09-F64A-B7C0-B631DD43B5E8}"/>
                </a:ext>
              </a:extLst>
            </p:cNvPr>
            <p:cNvSpPr>
              <a:spLocks/>
            </p:cNvSpPr>
            <p:nvPr/>
          </p:nvSpPr>
          <p:spPr bwMode="auto">
            <a:xfrm>
              <a:off x="4860551" y="1047750"/>
              <a:ext cx="1012731" cy="1171015"/>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1</a:t>
              </a:r>
            </a:p>
          </p:txBody>
        </p:sp>
        <p:sp>
          <p:nvSpPr>
            <p:cNvPr id="6" name="Freeform 21">
              <a:extLst>
                <a:ext uri="{FF2B5EF4-FFF2-40B4-BE49-F238E27FC236}">
                  <a16:creationId xmlns:a16="http://schemas.microsoft.com/office/drawing/2014/main" id="{2C9C0398-0B30-0E4F-A933-9B229EAD914D}"/>
                </a:ext>
              </a:extLst>
            </p:cNvPr>
            <p:cNvSpPr>
              <a:spLocks/>
            </p:cNvSpPr>
            <p:nvPr/>
          </p:nvSpPr>
          <p:spPr bwMode="auto">
            <a:xfrm>
              <a:off x="4860551" y="2896721"/>
              <a:ext cx="1012731" cy="1168213"/>
            </a:xfrm>
            <a:custGeom>
              <a:avLst/>
              <a:gdLst>
                <a:gd name="T0" fmla="*/ 723 w 723"/>
                <a:gd name="T1" fmla="*/ 626 h 834"/>
                <a:gd name="T2" fmla="*/ 362 w 723"/>
                <a:gd name="T3" fmla="*/ 834 h 834"/>
                <a:gd name="T4" fmla="*/ 0 w 723"/>
                <a:gd name="T5" fmla="*/ 626 h 834"/>
                <a:gd name="T6" fmla="*/ 0 w 723"/>
                <a:gd name="T7" fmla="*/ 208 h 834"/>
                <a:gd name="T8" fmla="*/ 362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2" y="834"/>
                  </a:lnTo>
                  <a:lnTo>
                    <a:pt x="0" y="626"/>
                  </a:lnTo>
                  <a:lnTo>
                    <a:pt x="0" y="208"/>
                  </a:lnTo>
                  <a:lnTo>
                    <a:pt x="362" y="0"/>
                  </a:lnTo>
                  <a:lnTo>
                    <a:pt x="723" y="208"/>
                  </a:lnTo>
                  <a:lnTo>
                    <a:pt x="723" y="626"/>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3</a:t>
              </a:r>
            </a:p>
          </p:txBody>
        </p:sp>
        <p:sp>
          <p:nvSpPr>
            <p:cNvPr id="7" name="Freeform 9">
              <a:extLst>
                <a:ext uri="{FF2B5EF4-FFF2-40B4-BE49-F238E27FC236}">
                  <a16:creationId xmlns:a16="http://schemas.microsoft.com/office/drawing/2014/main" id="{32581420-98C0-F549-8C7C-7AC71AF97FC8}"/>
                </a:ext>
              </a:extLst>
            </p:cNvPr>
            <p:cNvSpPr>
              <a:spLocks/>
            </p:cNvSpPr>
            <p:nvPr/>
          </p:nvSpPr>
          <p:spPr bwMode="auto">
            <a:xfrm>
              <a:off x="4332475" y="3832174"/>
              <a:ext cx="1011331" cy="1168213"/>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4</a:t>
              </a:r>
            </a:p>
          </p:txBody>
        </p:sp>
      </p:grpSp>
      <p:sp>
        <p:nvSpPr>
          <p:cNvPr id="10" name="Rectangle 9">
            <a:extLst>
              <a:ext uri="{FF2B5EF4-FFF2-40B4-BE49-F238E27FC236}">
                <a16:creationId xmlns:a16="http://schemas.microsoft.com/office/drawing/2014/main" id="{0C8ED407-3D0B-B74B-8E9A-8432A346E483}"/>
              </a:ext>
            </a:extLst>
          </p:cNvPr>
          <p:cNvSpPr/>
          <p:nvPr/>
        </p:nvSpPr>
        <p:spPr>
          <a:xfrm>
            <a:off x="1402553" y="1904505"/>
            <a:ext cx="7086600" cy="338554"/>
          </a:xfrm>
          <a:prstGeom prst="rect">
            <a:avLst/>
          </a:prstGeom>
        </p:spPr>
        <p:txBody>
          <a:bodyPr wrap="square">
            <a:spAutoFit/>
          </a:bodyPr>
          <a:lstStyle/>
          <a:p>
            <a:r>
              <a:rPr lang="en-GB" sz="1600" dirty="0">
                <a:solidFill>
                  <a:schemeClr val="bg2"/>
                </a:solidFill>
              </a:rPr>
              <a:t>Already implemented a fiduciary mandate</a:t>
            </a:r>
          </a:p>
        </p:txBody>
      </p:sp>
      <p:sp>
        <p:nvSpPr>
          <p:cNvPr id="11" name="Rectangle 10">
            <a:extLst>
              <a:ext uri="{FF2B5EF4-FFF2-40B4-BE49-F238E27FC236}">
                <a16:creationId xmlns:a16="http://schemas.microsoft.com/office/drawing/2014/main" id="{54A562F7-0038-2B47-B61F-7F9081EFC457}"/>
              </a:ext>
            </a:extLst>
          </p:cNvPr>
          <p:cNvSpPr/>
          <p:nvPr/>
        </p:nvSpPr>
        <p:spPr>
          <a:xfrm>
            <a:off x="1402553" y="2379303"/>
            <a:ext cx="2190023" cy="338554"/>
          </a:xfrm>
          <a:prstGeom prst="rect">
            <a:avLst/>
          </a:prstGeom>
        </p:spPr>
        <p:txBody>
          <a:bodyPr wrap="none">
            <a:spAutoFit/>
          </a:bodyPr>
          <a:lstStyle/>
          <a:p>
            <a:r>
              <a:rPr lang="en-GB" sz="1600" dirty="0">
                <a:solidFill>
                  <a:schemeClr val="bg2"/>
                </a:solidFill>
              </a:rPr>
              <a:t>Full fiduciary mandate</a:t>
            </a:r>
          </a:p>
        </p:txBody>
      </p:sp>
      <p:sp>
        <p:nvSpPr>
          <p:cNvPr id="12" name="Rectangle 11">
            <a:extLst>
              <a:ext uri="{FF2B5EF4-FFF2-40B4-BE49-F238E27FC236}">
                <a16:creationId xmlns:a16="http://schemas.microsoft.com/office/drawing/2014/main" id="{8D92F7A8-892E-614B-B9A5-3914100B46F6}"/>
              </a:ext>
            </a:extLst>
          </p:cNvPr>
          <p:cNvSpPr/>
          <p:nvPr/>
        </p:nvSpPr>
        <p:spPr>
          <a:xfrm>
            <a:off x="1402553" y="2854101"/>
            <a:ext cx="2441694" cy="338554"/>
          </a:xfrm>
          <a:prstGeom prst="rect">
            <a:avLst/>
          </a:prstGeom>
        </p:spPr>
        <p:txBody>
          <a:bodyPr wrap="none">
            <a:spAutoFit/>
          </a:bodyPr>
          <a:lstStyle/>
          <a:p>
            <a:r>
              <a:rPr lang="en-GB" sz="1600" dirty="0">
                <a:solidFill>
                  <a:schemeClr val="bg2"/>
                </a:solidFill>
              </a:rPr>
              <a:t>Partial fiduciary mandate</a:t>
            </a:r>
          </a:p>
        </p:txBody>
      </p:sp>
      <p:sp>
        <p:nvSpPr>
          <p:cNvPr id="13" name="Rectangle 12">
            <a:extLst>
              <a:ext uri="{FF2B5EF4-FFF2-40B4-BE49-F238E27FC236}">
                <a16:creationId xmlns:a16="http://schemas.microsoft.com/office/drawing/2014/main" id="{EF153970-A3AA-DA48-A41B-5BA1A6BE9A24}"/>
              </a:ext>
            </a:extLst>
          </p:cNvPr>
          <p:cNvSpPr/>
          <p:nvPr/>
        </p:nvSpPr>
        <p:spPr>
          <a:xfrm>
            <a:off x="1402553" y="3328898"/>
            <a:ext cx="2053767" cy="338554"/>
          </a:xfrm>
          <a:prstGeom prst="rect">
            <a:avLst/>
          </a:prstGeom>
        </p:spPr>
        <p:txBody>
          <a:bodyPr wrap="none">
            <a:spAutoFit/>
          </a:bodyPr>
          <a:lstStyle/>
          <a:p>
            <a:r>
              <a:rPr lang="en-GB" sz="1600" dirty="0">
                <a:solidFill>
                  <a:schemeClr val="bg2"/>
                </a:solidFill>
              </a:rPr>
              <a:t>No plans to consider</a:t>
            </a:r>
          </a:p>
        </p:txBody>
      </p:sp>
    </p:spTree>
    <p:extLst>
      <p:ext uri="{BB962C8B-B14F-4D97-AF65-F5344CB8AC3E}">
        <p14:creationId xmlns:p14="http://schemas.microsoft.com/office/powerpoint/2010/main" val="80350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C6E4-456C-44B1-B1EB-08C296822ADD}"/>
              </a:ext>
            </a:extLst>
          </p:cNvPr>
          <p:cNvSpPr>
            <a:spLocks noGrp="1"/>
          </p:cNvSpPr>
          <p:nvPr>
            <p:ph type="title"/>
          </p:nvPr>
        </p:nvSpPr>
        <p:spPr/>
        <p:txBody>
          <a:bodyPr/>
          <a:lstStyle/>
          <a:p>
            <a:r>
              <a:rPr lang="en-GB" dirty="0">
                <a:solidFill>
                  <a:schemeClr val="accent1"/>
                </a:solidFill>
              </a:rPr>
              <a:t>Managing benefits…</a:t>
            </a:r>
          </a:p>
        </p:txBody>
      </p:sp>
      <p:sp>
        <p:nvSpPr>
          <p:cNvPr id="5" name="Content Placeholder 4">
            <a:extLst>
              <a:ext uri="{FF2B5EF4-FFF2-40B4-BE49-F238E27FC236}">
                <a16:creationId xmlns:a16="http://schemas.microsoft.com/office/drawing/2014/main" id="{C3924C22-9ED2-4587-8E36-53C001F7A0D3}"/>
              </a:ext>
            </a:extLst>
          </p:cNvPr>
          <p:cNvSpPr>
            <a:spLocks noGrp="1"/>
          </p:cNvSpPr>
          <p:nvPr>
            <p:ph idx="1"/>
          </p:nvPr>
        </p:nvSpPr>
        <p:spPr>
          <a:xfrm>
            <a:off x="304801" y="3758809"/>
            <a:ext cx="3657588" cy="572062"/>
          </a:xfrm>
        </p:spPr>
        <p:txBody>
          <a:bodyPr/>
          <a:lstStyle/>
          <a:p>
            <a:pPr marL="0" indent="0" algn="ctr">
              <a:buNone/>
            </a:pPr>
            <a:r>
              <a:rPr lang="en-GB" b="1" dirty="0">
                <a:solidFill>
                  <a:schemeClr val="accent1"/>
                </a:solidFill>
              </a:rPr>
              <a:t>Flexible Retirement Option now </a:t>
            </a:r>
            <a:br>
              <a:rPr lang="en-GB" b="1" dirty="0">
                <a:solidFill>
                  <a:schemeClr val="accent1"/>
                </a:solidFill>
              </a:rPr>
            </a:br>
            <a:r>
              <a:rPr lang="en-GB" b="1" dirty="0">
                <a:solidFill>
                  <a:schemeClr val="accent1"/>
                </a:solidFill>
              </a:rPr>
              <a:t>seen as part of normal service</a:t>
            </a:r>
          </a:p>
        </p:txBody>
      </p:sp>
      <p:pic>
        <p:nvPicPr>
          <p:cNvPr id="13" name="Picture 12">
            <a:extLst>
              <a:ext uri="{FF2B5EF4-FFF2-40B4-BE49-F238E27FC236}">
                <a16:creationId xmlns:a16="http://schemas.microsoft.com/office/drawing/2014/main" id="{71473F85-79B6-F347-B229-A48F7B2F5C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9391" y="1270737"/>
            <a:ext cx="3956875" cy="2359225"/>
          </a:xfrm>
          <a:prstGeom prst="rect">
            <a:avLst/>
          </a:prstGeom>
        </p:spPr>
      </p:pic>
      <p:cxnSp>
        <p:nvCxnSpPr>
          <p:cNvPr id="16" name="Straight Connector 15">
            <a:extLst>
              <a:ext uri="{FF2B5EF4-FFF2-40B4-BE49-F238E27FC236}">
                <a16:creationId xmlns:a16="http://schemas.microsoft.com/office/drawing/2014/main" id="{183F3C0D-B8E5-3D44-A862-1A9C702F5B98}"/>
              </a:ext>
            </a:extLst>
          </p:cNvPr>
          <p:cNvCxnSpPr>
            <a:cxnSpLocks/>
          </p:cNvCxnSpPr>
          <p:nvPr/>
        </p:nvCxnSpPr>
        <p:spPr bwMode="auto">
          <a:xfrm>
            <a:off x="4572000" y="819150"/>
            <a:ext cx="0" cy="350520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54C40487-2905-B141-91DB-76FE473D2150}"/>
              </a:ext>
            </a:extLst>
          </p:cNvPr>
          <p:cNvGrpSpPr/>
          <p:nvPr/>
        </p:nvGrpSpPr>
        <p:grpSpPr>
          <a:xfrm>
            <a:off x="4874402" y="1538384"/>
            <a:ext cx="3812398" cy="1795366"/>
            <a:chOff x="5036210" y="1538384"/>
            <a:chExt cx="3650590" cy="1719166"/>
          </a:xfrm>
        </p:grpSpPr>
        <p:pic>
          <p:nvPicPr>
            <p:cNvPr id="4" name="Picture 3">
              <a:extLst>
                <a:ext uri="{FF2B5EF4-FFF2-40B4-BE49-F238E27FC236}">
                  <a16:creationId xmlns:a16="http://schemas.microsoft.com/office/drawing/2014/main" id="{1F2B3930-6B85-B746-B10E-8BFFD9A88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210" y="1725267"/>
              <a:ext cx="1669390" cy="1302765"/>
            </a:xfrm>
            <a:prstGeom prst="rect">
              <a:avLst/>
            </a:prstGeom>
          </p:spPr>
        </p:pic>
        <p:pic>
          <p:nvPicPr>
            <p:cNvPr id="11" name="Picture 10">
              <a:extLst>
                <a:ext uri="{FF2B5EF4-FFF2-40B4-BE49-F238E27FC236}">
                  <a16:creationId xmlns:a16="http://schemas.microsoft.com/office/drawing/2014/main" id="{3EA0A2B8-E680-944E-9652-485B5F579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66" y="1564482"/>
              <a:ext cx="1594634" cy="1693068"/>
            </a:xfrm>
            <a:prstGeom prst="rect">
              <a:avLst/>
            </a:prstGeom>
          </p:spPr>
        </p:pic>
        <p:cxnSp>
          <p:nvCxnSpPr>
            <p:cNvPr id="17" name="Straight Connector 16">
              <a:extLst>
                <a:ext uri="{FF2B5EF4-FFF2-40B4-BE49-F238E27FC236}">
                  <a16:creationId xmlns:a16="http://schemas.microsoft.com/office/drawing/2014/main" id="{B3E65450-3237-F74F-A155-43AEA9A74616}"/>
                </a:ext>
              </a:extLst>
            </p:cNvPr>
            <p:cNvCxnSpPr>
              <a:cxnSpLocks/>
            </p:cNvCxnSpPr>
            <p:nvPr/>
          </p:nvCxnSpPr>
          <p:spPr bwMode="auto">
            <a:xfrm>
              <a:off x="6891528" y="1538384"/>
              <a:ext cx="0" cy="1719166"/>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4F749C0D-3BE3-0949-A6DB-175ACC79135B}"/>
              </a:ext>
            </a:extLst>
          </p:cNvPr>
          <p:cNvGrpSpPr/>
          <p:nvPr/>
        </p:nvGrpSpPr>
        <p:grpSpPr>
          <a:xfrm>
            <a:off x="395022" y="971551"/>
            <a:ext cx="3891246" cy="228600"/>
            <a:chOff x="377470" y="1671212"/>
            <a:chExt cx="3999009" cy="138538"/>
          </a:xfrm>
        </p:grpSpPr>
        <p:sp>
          <p:nvSpPr>
            <p:cNvPr id="19" name="TextBox 18">
              <a:extLst>
                <a:ext uri="{FF2B5EF4-FFF2-40B4-BE49-F238E27FC236}">
                  <a16:creationId xmlns:a16="http://schemas.microsoft.com/office/drawing/2014/main" id="{BEF7E050-C140-5345-9ADC-3D5941F1FB36}"/>
                </a:ext>
              </a:extLst>
            </p:cNvPr>
            <p:cNvSpPr txBox="1"/>
            <p:nvPr/>
          </p:nvSpPr>
          <p:spPr>
            <a:xfrm>
              <a:off x="377471" y="1671212"/>
              <a:ext cx="3508730" cy="102587"/>
            </a:xfrm>
            <a:prstGeom prst="rect">
              <a:avLst/>
            </a:prstGeom>
            <a:noFill/>
          </p:spPr>
          <p:txBody>
            <a:bodyPr wrap="square" lIns="0" tIns="0" rIns="0" bIns="0" rtlCol="0">
              <a:spAutoFit/>
            </a:bodyPr>
            <a:lstStyle/>
            <a:p>
              <a:r>
                <a:rPr lang="en-GB" sz="1100" b="1" dirty="0">
                  <a:solidFill>
                    <a:srgbClr val="4A4949"/>
                  </a:solidFill>
                  <a:latin typeface="Stone Sans II ITC Std" panose="020B0502040503020204" pitchFamily="34" charset="77"/>
                </a:rPr>
                <a:t>Changing attitudes to liability management </a:t>
              </a:r>
              <a:endParaRPr lang="en-GB" sz="1100" dirty="0">
                <a:solidFill>
                  <a:srgbClr val="4A4949"/>
                </a:solidFill>
                <a:latin typeface="Stone Sans II ITC Std Semibold" panose="020B0502040503020204" pitchFamily="34" charset="77"/>
              </a:endParaRPr>
            </a:p>
          </p:txBody>
        </p:sp>
        <p:cxnSp>
          <p:nvCxnSpPr>
            <p:cNvPr id="20" name="Straight Connector 19">
              <a:extLst>
                <a:ext uri="{FF2B5EF4-FFF2-40B4-BE49-F238E27FC236}">
                  <a16:creationId xmlns:a16="http://schemas.microsoft.com/office/drawing/2014/main" id="{CFBF90A0-9710-DA49-BF5C-AC863A7460E5}"/>
                </a:ext>
              </a:extLst>
            </p:cNvPr>
            <p:cNvCxnSpPr>
              <a:cxnSpLocks/>
            </p:cNvCxnSpPr>
            <p:nvPr/>
          </p:nvCxnSpPr>
          <p:spPr bwMode="auto">
            <a:xfrm>
              <a:off x="377470" y="1809750"/>
              <a:ext cx="39990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5870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1F0E-9991-48A4-8A82-0BF0FA1A652F}"/>
              </a:ext>
            </a:extLst>
          </p:cNvPr>
          <p:cNvSpPr>
            <a:spLocks noGrp="1"/>
          </p:cNvSpPr>
          <p:nvPr>
            <p:ph type="title"/>
          </p:nvPr>
        </p:nvSpPr>
        <p:spPr/>
        <p:txBody>
          <a:bodyPr/>
          <a:lstStyle/>
          <a:p>
            <a:r>
              <a:rPr lang="en-GB" dirty="0">
                <a:solidFill>
                  <a:schemeClr val="accent1"/>
                </a:solidFill>
              </a:rPr>
              <a:t>…and risks</a:t>
            </a:r>
          </a:p>
        </p:txBody>
      </p:sp>
      <p:sp>
        <p:nvSpPr>
          <p:cNvPr id="5" name="TextBox 4">
            <a:extLst>
              <a:ext uri="{FF2B5EF4-FFF2-40B4-BE49-F238E27FC236}">
                <a16:creationId xmlns:a16="http://schemas.microsoft.com/office/drawing/2014/main" id="{202300C0-27EE-42AC-AE74-39D731B137B7}"/>
              </a:ext>
            </a:extLst>
          </p:cNvPr>
          <p:cNvSpPr txBox="1"/>
          <p:nvPr/>
        </p:nvSpPr>
        <p:spPr>
          <a:xfrm>
            <a:off x="366714" y="3867150"/>
            <a:ext cx="3976686" cy="307777"/>
          </a:xfrm>
          <a:prstGeom prst="rect">
            <a:avLst/>
          </a:prstGeom>
          <a:noFill/>
        </p:spPr>
        <p:txBody>
          <a:bodyPr wrap="square" rtlCol="0">
            <a:spAutoFit/>
          </a:bodyPr>
          <a:lstStyle/>
          <a:p>
            <a:pPr algn="ctr"/>
            <a:r>
              <a:rPr lang="en-GB" sz="1400" b="1" dirty="0">
                <a:solidFill>
                  <a:schemeClr val="accent1"/>
                </a:solidFill>
              </a:rPr>
              <a:t>49% plan to buy annuities or longevity swap </a:t>
            </a:r>
          </a:p>
        </p:txBody>
      </p:sp>
      <p:sp>
        <p:nvSpPr>
          <p:cNvPr id="9" name="TextBox 8">
            <a:extLst>
              <a:ext uri="{FF2B5EF4-FFF2-40B4-BE49-F238E27FC236}">
                <a16:creationId xmlns:a16="http://schemas.microsoft.com/office/drawing/2014/main" id="{DBDD8C1E-B919-4586-AAED-9C177EC565F1}"/>
              </a:ext>
            </a:extLst>
          </p:cNvPr>
          <p:cNvSpPr txBox="1"/>
          <p:nvPr/>
        </p:nvSpPr>
        <p:spPr>
          <a:xfrm>
            <a:off x="5557926" y="946350"/>
            <a:ext cx="2286000" cy="307777"/>
          </a:xfrm>
          <a:prstGeom prst="rect">
            <a:avLst/>
          </a:prstGeom>
          <a:noFill/>
        </p:spPr>
        <p:txBody>
          <a:bodyPr wrap="square" rtlCol="0">
            <a:spAutoFit/>
          </a:bodyPr>
          <a:lstStyle/>
          <a:p>
            <a:pPr algn="ctr"/>
            <a:r>
              <a:rPr lang="en-GB" sz="1400" b="1" dirty="0">
                <a:solidFill>
                  <a:schemeClr val="accent1"/>
                </a:solidFill>
              </a:rPr>
              <a:t>IRM gaining traction</a:t>
            </a:r>
          </a:p>
        </p:txBody>
      </p:sp>
      <p:pic>
        <p:nvPicPr>
          <p:cNvPr id="6" name="Picture 5">
            <a:extLst>
              <a:ext uri="{FF2B5EF4-FFF2-40B4-BE49-F238E27FC236}">
                <a16:creationId xmlns:a16="http://schemas.microsoft.com/office/drawing/2014/main" id="{F9EBF2D2-C3F0-2640-951D-C27212461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81352"/>
            <a:ext cx="3809983" cy="2331690"/>
          </a:xfrm>
          <a:prstGeom prst="rect">
            <a:avLst/>
          </a:prstGeom>
        </p:spPr>
      </p:pic>
      <p:grpSp>
        <p:nvGrpSpPr>
          <p:cNvPr id="10" name="Group 9">
            <a:extLst>
              <a:ext uri="{FF2B5EF4-FFF2-40B4-BE49-F238E27FC236}">
                <a16:creationId xmlns:a16="http://schemas.microsoft.com/office/drawing/2014/main" id="{41962263-3AEF-7A4C-BDE5-D0C2A13DCD69}"/>
              </a:ext>
            </a:extLst>
          </p:cNvPr>
          <p:cNvGrpSpPr/>
          <p:nvPr/>
        </p:nvGrpSpPr>
        <p:grpSpPr>
          <a:xfrm>
            <a:off x="381001" y="971545"/>
            <a:ext cx="3810000" cy="212815"/>
            <a:chOff x="377470" y="1671212"/>
            <a:chExt cx="3999009" cy="138538"/>
          </a:xfrm>
        </p:grpSpPr>
        <p:sp>
          <p:nvSpPr>
            <p:cNvPr id="11" name="TextBox 10">
              <a:extLst>
                <a:ext uri="{FF2B5EF4-FFF2-40B4-BE49-F238E27FC236}">
                  <a16:creationId xmlns:a16="http://schemas.microsoft.com/office/drawing/2014/main" id="{086B7A89-083B-1242-8FC1-0EFACAFA1D36}"/>
                </a:ext>
              </a:extLst>
            </p:cNvPr>
            <p:cNvSpPr txBox="1"/>
            <p:nvPr/>
          </p:nvSpPr>
          <p:spPr>
            <a:xfrm>
              <a:off x="377471" y="1671212"/>
              <a:ext cx="3508730" cy="110196"/>
            </a:xfrm>
            <a:prstGeom prst="rect">
              <a:avLst/>
            </a:prstGeom>
            <a:noFill/>
          </p:spPr>
          <p:txBody>
            <a:bodyPr wrap="square" lIns="0" tIns="0" rIns="0" bIns="0" rtlCol="0">
              <a:spAutoFit/>
            </a:bodyPr>
            <a:lstStyle/>
            <a:p>
              <a:r>
                <a:rPr lang="en-US" sz="1100" b="1" dirty="0">
                  <a:solidFill>
                    <a:schemeClr val="bg2"/>
                  </a:solidFill>
                </a:rPr>
                <a:t>Longevity risk management</a:t>
              </a:r>
            </a:p>
          </p:txBody>
        </p:sp>
        <p:cxnSp>
          <p:nvCxnSpPr>
            <p:cNvPr id="12" name="Straight Connector 11">
              <a:extLst>
                <a:ext uri="{FF2B5EF4-FFF2-40B4-BE49-F238E27FC236}">
                  <a16:creationId xmlns:a16="http://schemas.microsoft.com/office/drawing/2014/main" id="{84BF23D1-2F11-6641-8D43-DD2CABAE0512}"/>
                </a:ext>
              </a:extLst>
            </p:cNvPr>
            <p:cNvCxnSpPr>
              <a:cxnSpLocks/>
            </p:cNvCxnSpPr>
            <p:nvPr/>
          </p:nvCxnSpPr>
          <p:spPr bwMode="auto">
            <a:xfrm>
              <a:off x="377470" y="1809750"/>
              <a:ext cx="39990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4" name="Picture 13">
            <a:extLst>
              <a:ext uri="{FF2B5EF4-FFF2-40B4-BE49-F238E27FC236}">
                <a16:creationId xmlns:a16="http://schemas.microsoft.com/office/drawing/2014/main" id="{9E95E6EC-6F2C-3943-BB04-26EBB2D0D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54" y="1162200"/>
            <a:ext cx="3552546" cy="2659660"/>
          </a:xfrm>
          <a:prstGeom prst="rect">
            <a:avLst/>
          </a:prstGeom>
        </p:spPr>
      </p:pic>
      <p:cxnSp>
        <p:nvCxnSpPr>
          <p:cNvPr id="15" name="Straight Connector 14">
            <a:extLst>
              <a:ext uri="{FF2B5EF4-FFF2-40B4-BE49-F238E27FC236}">
                <a16:creationId xmlns:a16="http://schemas.microsoft.com/office/drawing/2014/main" id="{7CD8E469-DBF6-074A-AFCA-BEA35DEC0C79}"/>
              </a:ext>
            </a:extLst>
          </p:cNvPr>
          <p:cNvCxnSpPr>
            <a:cxnSpLocks/>
          </p:cNvCxnSpPr>
          <p:nvPr/>
        </p:nvCxnSpPr>
        <p:spPr bwMode="auto">
          <a:xfrm>
            <a:off x="4495800" y="971545"/>
            <a:ext cx="0" cy="3203382"/>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302466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70ECEF9-0F32-4D4A-AE8D-ABB9041E8B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8134" y="1298193"/>
            <a:ext cx="5744110" cy="2802430"/>
          </a:xfrm>
          <a:prstGeom prst="rect">
            <a:avLst/>
          </a:prstGeom>
        </p:spPr>
      </p:pic>
      <p:sp>
        <p:nvSpPr>
          <p:cNvPr id="2" name="Title 1">
            <a:extLst>
              <a:ext uri="{FF2B5EF4-FFF2-40B4-BE49-F238E27FC236}">
                <a16:creationId xmlns:a16="http://schemas.microsoft.com/office/drawing/2014/main" id="{6DE3BD5D-19AB-45D5-91DB-0EA60CBBDBC5}"/>
              </a:ext>
            </a:extLst>
          </p:cNvPr>
          <p:cNvSpPr>
            <a:spLocks noGrp="1"/>
          </p:cNvSpPr>
          <p:nvPr>
            <p:ph type="title"/>
          </p:nvPr>
        </p:nvSpPr>
        <p:spPr/>
        <p:txBody>
          <a:bodyPr/>
          <a:lstStyle/>
          <a:p>
            <a:r>
              <a:rPr lang="en-GB" dirty="0">
                <a:solidFill>
                  <a:schemeClr val="accent1"/>
                </a:solidFill>
              </a:rPr>
              <a:t>Cyber risk</a:t>
            </a:r>
          </a:p>
        </p:txBody>
      </p:sp>
      <p:pic>
        <p:nvPicPr>
          <p:cNvPr id="7" name="Picture 6">
            <a:extLst>
              <a:ext uri="{FF2B5EF4-FFF2-40B4-BE49-F238E27FC236}">
                <a16:creationId xmlns:a16="http://schemas.microsoft.com/office/drawing/2014/main" id="{0AA27130-40A7-0F4D-BAC0-6CFF07C1C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96" y="1417666"/>
            <a:ext cx="2499359" cy="513235"/>
          </a:xfrm>
          <a:prstGeom prst="rect">
            <a:avLst/>
          </a:prstGeom>
        </p:spPr>
      </p:pic>
      <p:pic>
        <p:nvPicPr>
          <p:cNvPr id="9" name="Picture 8">
            <a:extLst>
              <a:ext uri="{FF2B5EF4-FFF2-40B4-BE49-F238E27FC236}">
                <a16:creationId xmlns:a16="http://schemas.microsoft.com/office/drawing/2014/main" id="{DD3A774B-0311-EB48-89D2-C7DCA72C2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97" y="2291196"/>
            <a:ext cx="2494425" cy="1347354"/>
          </a:xfrm>
          <a:prstGeom prst="rect">
            <a:avLst/>
          </a:prstGeom>
        </p:spPr>
      </p:pic>
      <p:grpSp>
        <p:nvGrpSpPr>
          <p:cNvPr id="14" name="Group 13">
            <a:extLst>
              <a:ext uri="{FF2B5EF4-FFF2-40B4-BE49-F238E27FC236}">
                <a16:creationId xmlns:a16="http://schemas.microsoft.com/office/drawing/2014/main" id="{1923F54A-6434-4843-8170-FFD079EC413D}"/>
              </a:ext>
            </a:extLst>
          </p:cNvPr>
          <p:cNvGrpSpPr/>
          <p:nvPr/>
        </p:nvGrpSpPr>
        <p:grpSpPr>
          <a:xfrm>
            <a:off x="3276652" y="971549"/>
            <a:ext cx="5498518" cy="228604"/>
            <a:chOff x="377470" y="1671212"/>
            <a:chExt cx="3999009" cy="121472"/>
          </a:xfrm>
        </p:grpSpPr>
        <p:sp>
          <p:nvSpPr>
            <p:cNvPr id="15" name="TextBox 14">
              <a:extLst>
                <a:ext uri="{FF2B5EF4-FFF2-40B4-BE49-F238E27FC236}">
                  <a16:creationId xmlns:a16="http://schemas.microsoft.com/office/drawing/2014/main" id="{25869E70-CF33-E54E-91B0-BF2E38C64699}"/>
                </a:ext>
              </a:extLst>
            </p:cNvPr>
            <p:cNvSpPr txBox="1"/>
            <p:nvPr/>
          </p:nvSpPr>
          <p:spPr>
            <a:xfrm>
              <a:off x="377471" y="1671212"/>
              <a:ext cx="3508730" cy="110196"/>
            </a:xfrm>
            <a:prstGeom prst="rect">
              <a:avLst/>
            </a:prstGeom>
            <a:noFill/>
          </p:spPr>
          <p:txBody>
            <a:bodyPr wrap="square" lIns="0" tIns="0" rIns="0" bIns="0" rtlCol="0">
              <a:spAutoFit/>
            </a:bodyPr>
            <a:lstStyle/>
            <a:p>
              <a:r>
                <a:rPr lang="en-US" sz="1100" b="1" dirty="0">
                  <a:solidFill>
                    <a:schemeClr val="bg2"/>
                  </a:solidFill>
                </a:rPr>
                <a:t>Actions to prevent a cyber-incident</a:t>
              </a:r>
            </a:p>
          </p:txBody>
        </p:sp>
        <p:cxnSp>
          <p:nvCxnSpPr>
            <p:cNvPr id="16" name="Straight Connector 15">
              <a:extLst>
                <a:ext uri="{FF2B5EF4-FFF2-40B4-BE49-F238E27FC236}">
                  <a16:creationId xmlns:a16="http://schemas.microsoft.com/office/drawing/2014/main" id="{02A382A5-2FFE-8D48-B285-404F3A4AD5AC}"/>
                </a:ext>
              </a:extLst>
            </p:cNvPr>
            <p:cNvCxnSpPr>
              <a:cxnSpLocks/>
            </p:cNvCxnSpPr>
            <p:nvPr/>
          </p:nvCxnSpPr>
          <p:spPr bwMode="auto">
            <a:xfrm>
              <a:off x="377470" y="1792684"/>
              <a:ext cx="39990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 name="Straight Connector 9">
            <a:extLst>
              <a:ext uri="{FF2B5EF4-FFF2-40B4-BE49-F238E27FC236}">
                <a16:creationId xmlns:a16="http://schemas.microsoft.com/office/drawing/2014/main" id="{19159E8E-C1AB-9A43-8A27-8BA26D2B2F42}"/>
              </a:ext>
            </a:extLst>
          </p:cNvPr>
          <p:cNvCxnSpPr/>
          <p:nvPr/>
        </p:nvCxnSpPr>
        <p:spPr bwMode="auto">
          <a:xfrm>
            <a:off x="391097" y="2082792"/>
            <a:ext cx="2526770"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B1339D1-4FF1-4D49-85BF-B83498C33FD2}"/>
              </a:ext>
            </a:extLst>
          </p:cNvPr>
          <p:cNvCxnSpPr>
            <a:cxnSpLocks/>
          </p:cNvCxnSpPr>
          <p:nvPr/>
        </p:nvCxnSpPr>
        <p:spPr bwMode="auto">
          <a:xfrm>
            <a:off x="3124200" y="971549"/>
            <a:ext cx="0" cy="3129074"/>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77640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40A-424C-4D2F-B32A-06F44591C5DE}"/>
              </a:ext>
            </a:extLst>
          </p:cNvPr>
          <p:cNvSpPr>
            <a:spLocks noGrp="1"/>
          </p:cNvSpPr>
          <p:nvPr>
            <p:ph type="title"/>
          </p:nvPr>
        </p:nvSpPr>
        <p:spPr/>
        <p:txBody>
          <a:bodyPr/>
          <a:lstStyle/>
          <a:p>
            <a:r>
              <a:rPr lang="en-GB" dirty="0">
                <a:solidFill>
                  <a:schemeClr val="accent1"/>
                </a:solidFill>
              </a:rPr>
              <a:t>GMP equalisation</a:t>
            </a:r>
          </a:p>
        </p:txBody>
      </p:sp>
      <p:pic>
        <p:nvPicPr>
          <p:cNvPr id="7" name="Picture 6">
            <a:extLst>
              <a:ext uri="{FF2B5EF4-FFF2-40B4-BE49-F238E27FC236}">
                <a16:creationId xmlns:a16="http://schemas.microsoft.com/office/drawing/2014/main" id="{D709C33D-57EB-8A4E-BC00-50FD09120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343150"/>
            <a:ext cx="2526770" cy="478369"/>
          </a:xfrm>
          <a:prstGeom prst="rect">
            <a:avLst/>
          </a:prstGeom>
        </p:spPr>
      </p:pic>
      <p:pic>
        <p:nvPicPr>
          <p:cNvPr id="9" name="Picture 8">
            <a:extLst>
              <a:ext uri="{FF2B5EF4-FFF2-40B4-BE49-F238E27FC236}">
                <a16:creationId xmlns:a16="http://schemas.microsoft.com/office/drawing/2014/main" id="{36E6071D-D8B9-7040-91DF-14747596E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52" y="1159400"/>
            <a:ext cx="2568094" cy="955150"/>
          </a:xfrm>
          <a:prstGeom prst="rect">
            <a:avLst/>
          </a:prstGeom>
        </p:spPr>
      </p:pic>
      <p:grpSp>
        <p:nvGrpSpPr>
          <p:cNvPr id="12" name="Group 11">
            <a:extLst>
              <a:ext uri="{FF2B5EF4-FFF2-40B4-BE49-F238E27FC236}">
                <a16:creationId xmlns:a16="http://schemas.microsoft.com/office/drawing/2014/main" id="{126F3BFD-8BB4-9D40-AEE4-8444F4C96546}"/>
              </a:ext>
            </a:extLst>
          </p:cNvPr>
          <p:cNvGrpSpPr/>
          <p:nvPr/>
        </p:nvGrpSpPr>
        <p:grpSpPr>
          <a:xfrm>
            <a:off x="395021" y="987335"/>
            <a:ext cx="5243779" cy="212815"/>
            <a:chOff x="377470" y="1671212"/>
            <a:chExt cx="3999009" cy="138538"/>
          </a:xfrm>
        </p:grpSpPr>
        <p:sp>
          <p:nvSpPr>
            <p:cNvPr id="13" name="TextBox 12">
              <a:extLst>
                <a:ext uri="{FF2B5EF4-FFF2-40B4-BE49-F238E27FC236}">
                  <a16:creationId xmlns:a16="http://schemas.microsoft.com/office/drawing/2014/main" id="{54E702AB-CBA3-D048-81DE-2CAC0B5A4A09}"/>
                </a:ext>
              </a:extLst>
            </p:cNvPr>
            <p:cNvSpPr txBox="1"/>
            <p:nvPr/>
          </p:nvSpPr>
          <p:spPr>
            <a:xfrm>
              <a:off x="377471" y="1671212"/>
              <a:ext cx="3508730" cy="110196"/>
            </a:xfrm>
            <a:prstGeom prst="rect">
              <a:avLst/>
            </a:prstGeom>
            <a:noFill/>
          </p:spPr>
          <p:txBody>
            <a:bodyPr wrap="square" lIns="0" tIns="0" rIns="0" bIns="0" rtlCol="0">
              <a:spAutoFit/>
            </a:bodyPr>
            <a:lstStyle/>
            <a:p>
              <a:r>
                <a:rPr lang="en-US" sz="1100" b="1" dirty="0">
                  <a:solidFill>
                    <a:schemeClr val="bg2"/>
                  </a:solidFill>
                </a:rPr>
                <a:t>GMP </a:t>
              </a:r>
              <a:r>
                <a:rPr lang="en-US" sz="1100" b="1" dirty="0" err="1">
                  <a:solidFill>
                    <a:schemeClr val="bg2"/>
                  </a:solidFill>
                </a:rPr>
                <a:t>equalisation</a:t>
              </a:r>
              <a:r>
                <a:rPr lang="en-US" sz="1100" b="1" dirty="0">
                  <a:solidFill>
                    <a:schemeClr val="bg2"/>
                  </a:solidFill>
                </a:rPr>
                <a:t> – main concerns</a:t>
              </a:r>
            </a:p>
          </p:txBody>
        </p:sp>
        <p:cxnSp>
          <p:nvCxnSpPr>
            <p:cNvPr id="14" name="Straight Connector 13">
              <a:extLst>
                <a:ext uri="{FF2B5EF4-FFF2-40B4-BE49-F238E27FC236}">
                  <a16:creationId xmlns:a16="http://schemas.microsoft.com/office/drawing/2014/main" id="{3B96ABCC-DE20-3C4A-8E03-772E72C68EDA}"/>
                </a:ext>
              </a:extLst>
            </p:cNvPr>
            <p:cNvCxnSpPr>
              <a:cxnSpLocks/>
            </p:cNvCxnSpPr>
            <p:nvPr/>
          </p:nvCxnSpPr>
          <p:spPr bwMode="auto">
            <a:xfrm>
              <a:off x="377470" y="1809750"/>
              <a:ext cx="39990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6" name="Picture 15">
            <a:extLst>
              <a:ext uri="{FF2B5EF4-FFF2-40B4-BE49-F238E27FC236}">
                <a16:creationId xmlns:a16="http://schemas.microsoft.com/office/drawing/2014/main" id="{B33ED80A-9593-9F46-8B78-5A35D8EB8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333165"/>
            <a:ext cx="5648021" cy="2677196"/>
          </a:xfrm>
          <a:prstGeom prst="rect">
            <a:avLst/>
          </a:prstGeom>
        </p:spPr>
      </p:pic>
      <p:cxnSp>
        <p:nvCxnSpPr>
          <p:cNvPr id="4" name="Straight Connector 3">
            <a:extLst>
              <a:ext uri="{FF2B5EF4-FFF2-40B4-BE49-F238E27FC236}">
                <a16:creationId xmlns:a16="http://schemas.microsoft.com/office/drawing/2014/main" id="{6B2C1E75-EE5D-064B-A8C6-C9975B7AF969}"/>
              </a:ext>
            </a:extLst>
          </p:cNvPr>
          <p:cNvCxnSpPr/>
          <p:nvPr/>
        </p:nvCxnSpPr>
        <p:spPr bwMode="auto">
          <a:xfrm>
            <a:off x="6236230" y="2190750"/>
            <a:ext cx="2526770"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0D1C05E-6D8B-6945-89D3-09F5758980EE}"/>
              </a:ext>
            </a:extLst>
          </p:cNvPr>
          <p:cNvCxnSpPr>
            <a:cxnSpLocks/>
          </p:cNvCxnSpPr>
          <p:nvPr/>
        </p:nvCxnSpPr>
        <p:spPr bwMode="auto">
          <a:xfrm>
            <a:off x="6096000" y="1038606"/>
            <a:ext cx="0" cy="2828544"/>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98862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A331-9FC8-41AB-892F-A422E49EAC18}"/>
              </a:ext>
            </a:extLst>
          </p:cNvPr>
          <p:cNvSpPr>
            <a:spLocks noGrp="1"/>
          </p:cNvSpPr>
          <p:nvPr>
            <p:ph type="title"/>
          </p:nvPr>
        </p:nvSpPr>
        <p:spPr/>
        <p:txBody>
          <a:bodyPr/>
          <a:lstStyle/>
          <a:p>
            <a:r>
              <a:rPr lang="en-GB" dirty="0">
                <a:solidFill>
                  <a:schemeClr val="accent1"/>
                </a:solidFill>
              </a:rPr>
              <a:t>GMP polling question</a:t>
            </a:r>
          </a:p>
        </p:txBody>
      </p:sp>
      <p:sp>
        <p:nvSpPr>
          <p:cNvPr id="4" name="TextBox 3">
            <a:extLst>
              <a:ext uri="{FF2B5EF4-FFF2-40B4-BE49-F238E27FC236}">
                <a16:creationId xmlns:a16="http://schemas.microsoft.com/office/drawing/2014/main" id="{FE68FB62-E23C-1A49-A75E-C320306F68F4}"/>
              </a:ext>
            </a:extLst>
          </p:cNvPr>
          <p:cNvSpPr txBox="1"/>
          <p:nvPr/>
        </p:nvSpPr>
        <p:spPr>
          <a:xfrm>
            <a:off x="381000" y="848535"/>
            <a:ext cx="7596461" cy="246221"/>
          </a:xfrm>
          <a:prstGeom prst="rect">
            <a:avLst/>
          </a:prstGeom>
          <a:noFill/>
        </p:spPr>
        <p:txBody>
          <a:bodyPr wrap="square" lIns="0" tIns="0" rIns="0" bIns="0" rtlCol="0">
            <a:spAutoFit/>
          </a:bodyPr>
          <a:lstStyle/>
          <a:p>
            <a:pPr marL="0" indent="0">
              <a:buNone/>
            </a:pPr>
            <a:r>
              <a:rPr lang="en-GB" sz="1600" b="1" dirty="0"/>
              <a:t>When do you want to go live with GMP equalisation? </a:t>
            </a:r>
          </a:p>
        </p:txBody>
      </p:sp>
      <p:grpSp>
        <p:nvGrpSpPr>
          <p:cNvPr id="5" name="Group 4">
            <a:extLst>
              <a:ext uri="{FF2B5EF4-FFF2-40B4-BE49-F238E27FC236}">
                <a16:creationId xmlns:a16="http://schemas.microsoft.com/office/drawing/2014/main" id="{EF84CF26-1CD1-094E-9CA7-2A95E3184F58}"/>
              </a:ext>
            </a:extLst>
          </p:cNvPr>
          <p:cNvGrpSpPr>
            <a:grpSpLocks noChangeAspect="1"/>
          </p:cNvGrpSpPr>
          <p:nvPr/>
        </p:nvGrpSpPr>
        <p:grpSpPr>
          <a:xfrm>
            <a:off x="404540" y="1276350"/>
            <a:ext cx="772306" cy="2445006"/>
            <a:chOff x="4332475" y="1047750"/>
            <a:chExt cx="1540807" cy="4877964"/>
          </a:xfrm>
        </p:grpSpPr>
        <p:sp>
          <p:nvSpPr>
            <p:cNvPr id="6" name="Freeform 9">
              <a:extLst>
                <a:ext uri="{FF2B5EF4-FFF2-40B4-BE49-F238E27FC236}">
                  <a16:creationId xmlns:a16="http://schemas.microsoft.com/office/drawing/2014/main" id="{902F68C8-5C43-BB49-914F-2B008617B3B7}"/>
                </a:ext>
              </a:extLst>
            </p:cNvPr>
            <p:cNvSpPr>
              <a:spLocks/>
            </p:cNvSpPr>
            <p:nvPr/>
          </p:nvSpPr>
          <p:spPr bwMode="auto">
            <a:xfrm>
              <a:off x="4332475" y="1973637"/>
              <a:ext cx="1011331" cy="1168213"/>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2</a:t>
              </a:r>
            </a:p>
          </p:txBody>
        </p:sp>
        <p:sp>
          <p:nvSpPr>
            <p:cNvPr id="7" name="Freeform 20">
              <a:extLst>
                <a:ext uri="{FF2B5EF4-FFF2-40B4-BE49-F238E27FC236}">
                  <a16:creationId xmlns:a16="http://schemas.microsoft.com/office/drawing/2014/main" id="{D548A226-793F-4846-AE53-3AAAC8B1F9C4}"/>
                </a:ext>
              </a:extLst>
            </p:cNvPr>
            <p:cNvSpPr>
              <a:spLocks/>
            </p:cNvSpPr>
            <p:nvPr/>
          </p:nvSpPr>
          <p:spPr bwMode="auto">
            <a:xfrm>
              <a:off x="4860551" y="1047750"/>
              <a:ext cx="1012731" cy="1171015"/>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1</a:t>
              </a:r>
            </a:p>
          </p:txBody>
        </p:sp>
        <p:sp>
          <p:nvSpPr>
            <p:cNvPr id="8" name="Freeform 21">
              <a:extLst>
                <a:ext uri="{FF2B5EF4-FFF2-40B4-BE49-F238E27FC236}">
                  <a16:creationId xmlns:a16="http://schemas.microsoft.com/office/drawing/2014/main" id="{4EF200A2-5732-D442-9035-3D73CCE0C0CE}"/>
                </a:ext>
              </a:extLst>
            </p:cNvPr>
            <p:cNvSpPr>
              <a:spLocks/>
            </p:cNvSpPr>
            <p:nvPr/>
          </p:nvSpPr>
          <p:spPr bwMode="auto">
            <a:xfrm>
              <a:off x="4860551" y="2896721"/>
              <a:ext cx="1012731" cy="1168213"/>
            </a:xfrm>
            <a:custGeom>
              <a:avLst/>
              <a:gdLst>
                <a:gd name="T0" fmla="*/ 723 w 723"/>
                <a:gd name="T1" fmla="*/ 626 h 834"/>
                <a:gd name="T2" fmla="*/ 362 w 723"/>
                <a:gd name="T3" fmla="*/ 834 h 834"/>
                <a:gd name="T4" fmla="*/ 0 w 723"/>
                <a:gd name="T5" fmla="*/ 626 h 834"/>
                <a:gd name="T6" fmla="*/ 0 w 723"/>
                <a:gd name="T7" fmla="*/ 208 h 834"/>
                <a:gd name="T8" fmla="*/ 362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2" y="834"/>
                  </a:lnTo>
                  <a:lnTo>
                    <a:pt x="0" y="626"/>
                  </a:lnTo>
                  <a:lnTo>
                    <a:pt x="0" y="208"/>
                  </a:lnTo>
                  <a:lnTo>
                    <a:pt x="362" y="0"/>
                  </a:lnTo>
                  <a:lnTo>
                    <a:pt x="723" y="208"/>
                  </a:lnTo>
                  <a:lnTo>
                    <a:pt x="723" y="626"/>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3</a:t>
              </a:r>
            </a:p>
          </p:txBody>
        </p:sp>
        <p:sp>
          <p:nvSpPr>
            <p:cNvPr id="9" name="Freeform 9">
              <a:extLst>
                <a:ext uri="{FF2B5EF4-FFF2-40B4-BE49-F238E27FC236}">
                  <a16:creationId xmlns:a16="http://schemas.microsoft.com/office/drawing/2014/main" id="{71F6080D-B3DE-1547-8233-B17266F0327F}"/>
                </a:ext>
              </a:extLst>
            </p:cNvPr>
            <p:cNvSpPr>
              <a:spLocks/>
            </p:cNvSpPr>
            <p:nvPr/>
          </p:nvSpPr>
          <p:spPr bwMode="auto">
            <a:xfrm>
              <a:off x="4332475" y="3832174"/>
              <a:ext cx="1011331" cy="1168213"/>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4</a:t>
              </a:r>
            </a:p>
          </p:txBody>
        </p:sp>
        <p:sp>
          <p:nvSpPr>
            <p:cNvPr id="14" name="Freeform 21">
              <a:extLst>
                <a:ext uri="{FF2B5EF4-FFF2-40B4-BE49-F238E27FC236}">
                  <a16:creationId xmlns:a16="http://schemas.microsoft.com/office/drawing/2014/main" id="{2B1ABF65-F32B-8E40-BD3E-EBA7093D0BFA}"/>
                </a:ext>
              </a:extLst>
            </p:cNvPr>
            <p:cNvSpPr>
              <a:spLocks/>
            </p:cNvSpPr>
            <p:nvPr/>
          </p:nvSpPr>
          <p:spPr bwMode="auto">
            <a:xfrm>
              <a:off x="4860551" y="4757501"/>
              <a:ext cx="1012731" cy="1168213"/>
            </a:xfrm>
            <a:custGeom>
              <a:avLst/>
              <a:gdLst>
                <a:gd name="T0" fmla="*/ 723 w 723"/>
                <a:gd name="T1" fmla="*/ 626 h 834"/>
                <a:gd name="T2" fmla="*/ 362 w 723"/>
                <a:gd name="T3" fmla="*/ 834 h 834"/>
                <a:gd name="T4" fmla="*/ 0 w 723"/>
                <a:gd name="T5" fmla="*/ 626 h 834"/>
                <a:gd name="T6" fmla="*/ 0 w 723"/>
                <a:gd name="T7" fmla="*/ 208 h 834"/>
                <a:gd name="T8" fmla="*/ 362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2" y="834"/>
                  </a:lnTo>
                  <a:lnTo>
                    <a:pt x="0" y="626"/>
                  </a:lnTo>
                  <a:lnTo>
                    <a:pt x="0" y="208"/>
                  </a:lnTo>
                  <a:lnTo>
                    <a:pt x="362" y="0"/>
                  </a:lnTo>
                  <a:lnTo>
                    <a:pt x="723" y="208"/>
                  </a:lnTo>
                  <a:lnTo>
                    <a:pt x="723" y="626"/>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lvl="0" algn="ctr"/>
              <a:r>
                <a:rPr lang="en-US" dirty="0">
                  <a:solidFill>
                    <a:schemeClr val="bg1"/>
                  </a:solidFill>
                </a:rPr>
                <a:t>5</a:t>
              </a:r>
            </a:p>
          </p:txBody>
        </p:sp>
      </p:grpSp>
      <p:sp>
        <p:nvSpPr>
          <p:cNvPr id="10" name="Rectangle 9">
            <a:extLst>
              <a:ext uri="{FF2B5EF4-FFF2-40B4-BE49-F238E27FC236}">
                <a16:creationId xmlns:a16="http://schemas.microsoft.com/office/drawing/2014/main" id="{619A3485-FA53-4C4F-BC4A-288571EF1FF6}"/>
              </a:ext>
            </a:extLst>
          </p:cNvPr>
          <p:cNvSpPr/>
          <p:nvPr/>
        </p:nvSpPr>
        <p:spPr>
          <a:xfrm>
            <a:off x="1326353" y="1428750"/>
            <a:ext cx="7086600" cy="338554"/>
          </a:xfrm>
          <a:prstGeom prst="rect">
            <a:avLst/>
          </a:prstGeom>
        </p:spPr>
        <p:txBody>
          <a:bodyPr wrap="square">
            <a:spAutoFit/>
          </a:bodyPr>
          <a:lstStyle/>
          <a:p>
            <a:r>
              <a:rPr lang="en-GB" sz="1600" dirty="0">
                <a:solidFill>
                  <a:schemeClr val="bg2"/>
                </a:solidFill>
              </a:rPr>
              <a:t>Within the next year</a:t>
            </a:r>
          </a:p>
        </p:txBody>
      </p:sp>
      <p:sp>
        <p:nvSpPr>
          <p:cNvPr id="11" name="Rectangle 10">
            <a:extLst>
              <a:ext uri="{FF2B5EF4-FFF2-40B4-BE49-F238E27FC236}">
                <a16:creationId xmlns:a16="http://schemas.microsoft.com/office/drawing/2014/main" id="{FF0C7013-E522-9847-87DD-5A38E361CD6A}"/>
              </a:ext>
            </a:extLst>
          </p:cNvPr>
          <p:cNvSpPr/>
          <p:nvPr/>
        </p:nvSpPr>
        <p:spPr>
          <a:xfrm>
            <a:off x="1326353" y="1882451"/>
            <a:ext cx="1040670" cy="338554"/>
          </a:xfrm>
          <a:prstGeom prst="rect">
            <a:avLst/>
          </a:prstGeom>
        </p:spPr>
        <p:txBody>
          <a:bodyPr wrap="none">
            <a:spAutoFit/>
          </a:bodyPr>
          <a:lstStyle/>
          <a:p>
            <a:r>
              <a:rPr lang="en-GB" sz="1600" dirty="0">
                <a:solidFill>
                  <a:schemeClr val="bg2"/>
                </a:solidFill>
              </a:rPr>
              <a:t>2-3 years</a:t>
            </a:r>
          </a:p>
        </p:txBody>
      </p:sp>
      <p:sp>
        <p:nvSpPr>
          <p:cNvPr id="12" name="Rectangle 11">
            <a:extLst>
              <a:ext uri="{FF2B5EF4-FFF2-40B4-BE49-F238E27FC236}">
                <a16:creationId xmlns:a16="http://schemas.microsoft.com/office/drawing/2014/main" id="{A0565466-EC8F-E048-840E-B121B1E124EB}"/>
              </a:ext>
            </a:extLst>
          </p:cNvPr>
          <p:cNvSpPr/>
          <p:nvPr/>
        </p:nvSpPr>
        <p:spPr>
          <a:xfrm>
            <a:off x="1326353" y="2336152"/>
            <a:ext cx="1040670" cy="338554"/>
          </a:xfrm>
          <a:prstGeom prst="rect">
            <a:avLst/>
          </a:prstGeom>
        </p:spPr>
        <p:txBody>
          <a:bodyPr wrap="none">
            <a:spAutoFit/>
          </a:bodyPr>
          <a:lstStyle/>
          <a:p>
            <a:r>
              <a:rPr lang="en-GB" sz="1600" dirty="0">
                <a:solidFill>
                  <a:schemeClr val="bg2"/>
                </a:solidFill>
              </a:rPr>
              <a:t>4-5 years</a:t>
            </a:r>
          </a:p>
        </p:txBody>
      </p:sp>
      <p:sp>
        <p:nvSpPr>
          <p:cNvPr id="13" name="Rectangle 12">
            <a:extLst>
              <a:ext uri="{FF2B5EF4-FFF2-40B4-BE49-F238E27FC236}">
                <a16:creationId xmlns:a16="http://schemas.microsoft.com/office/drawing/2014/main" id="{103DDB27-7B72-644F-AC6C-CAF9FDCF7481}"/>
              </a:ext>
            </a:extLst>
          </p:cNvPr>
          <p:cNvSpPr/>
          <p:nvPr/>
        </p:nvSpPr>
        <p:spPr>
          <a:xfrm>
            <a:off x="1326353" y="2789853"/>
            <a:ext cx="978153" cy="338554"/>
          </a:xfrm>
          <a:prstGeom prst="rect">
            <a:avLst/>
          </a:prstGeom>
        </p:spPr>
        <p:txBody>
          <a:bodyPr wrap="none">
            <a:spAutoFit/>
          </a:bodyPr>
          <a:lstStyle/>
          <a:p>
            <a:r>
              <a:rPr lang="en-GB" sz="1600" dirty="0">
                <a:solidFill>
                  <a:schemeClr val="bg2"/>
                </a:solidFill>
              </a:rPr>
              <a:t>&gt;5 years</a:t>
            </a:r>
          </a:p>
        </p:txBody>
      </p:sp>
      <p:sp>
        <p:nvSpPr>
          <p:cNvPr id="15" name="Rectangle 14">
            <a:extLst>
              <a:ext uri="{FF2B5EF4-FFF2-40B4-BE49-F238E27FC236}">
                <a16:creationId xmlns:a16="http://schemas.microsoft.com/office/drawing/2014/main" id="{7D0C49B2-FB11-B64E-873B-1E6201BC0553}"/>
              </a:ext>
            </a:extLst>
          </p:cNvPr>
          <p:cNvSpPr/>
          <p:nvPr/>
        </p:nvSpPr>
        <p:spPr>
          <a:xfrm>
            <a:off x="1326353" y="3243554"/>
            <a:ext cx="2759089" cy="338554"/>
          </a:xfrm>
          <a:prstGeom prst="rect">
            <a:avLst/>
          </a:prstGeom>
        </p:spPr>
        <p:txBody>
          <a:bodyPr wrap="none">
            <a:spAutoFit/>
          </a:bodyPr>
          <a:lstStyle/>
          <a:p>
            <a:r>
              <a:rPr lang="en-GB" sz="1600" dirty="0">
                <a:solidFill>
                  <a:schemeClr val="bg2"/>
                </a:solidFill>
              </a:rPr>
              <a:t>Don’t know or not applicable</a:t>
            </a:r>
          </a:p>
        </p:txBody>
      </p:sp>
    </p:spTree>
    <p:extLst>
      <p:ext uri="{BB962C8B-B14F-4D97-AF65-F5344CB8AC3E}">
        <p14:creationId xmlns:p14="http://schemas.microsoft.com/office/powerpoint/2010/main" val="156717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46488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RegText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BBC85-DE19-F447-A914-FD375E11018B}"/>
              </a:ext>
            </a:extLst>
          </p:cNvPr>
          <p:cNvSpPr/>
          <p:nvPr/>
        </p:nvSpPr>
        <p:spPr bwMode="auto">
          <a:xfrm>
            <a:off x="304800" y="514350"/>
            <a:ext cx="85344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3" name="tbxRegulatory">
            <a:extLst>
              <a:ext uri="{FF2B5EF4-FFF2-40B4-BE49-F238E27FC236}">
                <a16:creationId xmlns:a16="http://schemas.microsoft.com/office/drawing/2014/main" id="{E56993A7-DEE0-4EB1-A0A6-7BDB6FE15899}"/>
              </a:ext>
            </a:extLst>
          </p:cNvPr>
          <p:cNvSpPr txBox="1"/>
          <p:nvPr/>
        </p:nvSpPr>
        <p:spPr>
          <a:xfrm>
            <a:off x="367199" y="361950"/>
            <a:ext cx="8319601" cy="3662541"/>
          </a:xfrm>
          <a:prstGeom prst="rect">
            <a:avLst/>
          </a:prstGeom>
          <a:noFill/>
        </p:spPr>
        <p:txBody>
          <a:bodyPr vert="horz" wrap="square" lIns="0" tIns="0" rIns="0" bIns="0" rtlCol="0">
            <a:spAutoFit/>
          </a:bodyPr>
          <a:lstStyle/>
          <a:p>
            <a:r>
              <a:rPr lang="en-GB" sz="700" b="1" dirty="0"/>
              <a:t>Disclaimer</a:t>
            </a:r>
            <a:endParaRPr lang="en-GB" sz="700" dirty="0"/>
          </a:p>
          <a:p>
            <a:r>
              <a:rPr lang="en-GB" sz="700" dirty="0"/>
              <a:t>This document and any enclosures or attachments are prepared on the understanding that it is solely for the benefit of the addressee(s). Unless we provide express prior written consent, no part of this document should be reproduced, distributed or communicated to anyone else and, in providing this document, we do not accept or assume any responsibility for any other purpose or to anyone other than the addressee(s) of this document. </a:t>
            </a:r>
          </a:p>
          <a:p>
            <a:r>
              <a:rPr lang="en-GB" sz="700" dirty="0"/>
              <a:t> </a:t>
            </a:r>
          </a:p>
          <a:p>
            <a:r>
              <a:rPr lang="en-GB" sz="700" dirty="0"/>
              <a:t>Notwithstanding the level of skill and care used in conducting due diligence into any organisation that is the subject of a rating in this document, it is not always possible to detect the negligence, fraud, or other misconduct of the organisation being assessed or any weaknesses in that organisation's systems and controls or operations. </a:t>
            </a:r>
          </a:p>
          <a:p>
            <a:r>
              <a:rPr lang="en-GB" sz="700" dirty="0"/>
              <a:t> </a:t>
            </a:r>
          </a:p>
          <a:p>
            <a:r>
              <a:rPr lang="en-GB" sz="700" dirty="0"/>
              <a:t>This document and any due diligence conducted is based upon information available to us at the date of this document and takes no account of subsequent developments. In preparing this document we may have relied upon data supplied to us by third parties (including those that are the subject of due diligence) and therefore no warranty or guarantee of accuracy or completeness is provided. We cannot be held accountable for any error, omission or misrepresentation of any data provided to us by third parties (including those that are the subject of due diligence). </a:t>
            </a:r>
          </a:p>
          <a:p>
            <a:r>
              <a:rPr lang="en-GB" sz="700" dirty="0"/>
              <a:t>This document is not intended by us to form a basis of any decision by any third party to do or omit to do anything. </a:t>
            </a:r>
          </a:p>
          <a:p>
            <a:r>
              <a:rPr lang="en-GB" sz="700" dirty="0"/>
              <a:t> </a:t>
            </a:r>
          </a:p>
          <a:p>
            <a:r>
              <a:rPr lang="en-GB" sz="700" dirty="0"/>
              <a:t>Any opinions or assumptions in this document have been derived by us through a blend of economic theory, historical analysis and/or other sources. Any opinion or assumption may contain elements of subjective judgement and are not intended to imply, nor should be interpreted as conveying, any form of guarantee or assurance by us of any future performance. Views are derived from our research process and it should be noted in particular that we can not research legal, regulatory, administrative or accounting procedures and accordingly make no warranty and accept no responsibility for consequences arising from relying on this document in this regard. </a:t>
            </a:r>
          </a:p>
          <a:p>
            <a:r>
              <a:rPr lang="en-GB" sz="700" dirty="0"/>
              <a:t> </a:t>
            </a:r>
          </a:p>
          <a:p>
            <a:r>
              <a:rPr lang="en-GB" sz="700" dirty="0"/>
              <a:t>Calculations may be derived from our proprietary models in use at that time. Models may be based on historical analysis of data and other methodologies and we may have incorporated their subjective judgement to complement such data as is available. It should be noted that models may change over time and they should not be relied upon to capture future uncertainty or events.</a:t>
            </a:r>
          </a:p>
          <a:p>
            <a:r>
              <a:rPr lang="en-GB" sz="700" dirty="0"/>
              <a:t> </a:t>
            </a:r>
          </a:p>
          <a:p>
            <a:r>
              <a:rPr lang="en-GB" sz="700" dirty="0"/>
              <a:t>To protect the confidential and proprietary information included in this material, it may not be disclosed or provided to any third parties without the prior written consent of Aon. </a:t>
            </a:r>
          </a:p>
          <a:p>
            <a:r>
              <a:rPr lang="en-GB" sz="700" dirty="0"/>
              <a:t> </a:t>
            </a:r>
          </a:p>
          <a:p>
            <a:r>
              <a:rPr lang="en-GB" sz="700" dirty="0"/>
              <a:t>Aon does not accept or assume any responsibility for any consequences arising from any person, other than the intended recipient, using or relying on this material.</a:t>
            </a:r>
          </a:p>
          <a:p>
            <a:br>
              <a:rPr lang="en-GB" sz="700" dirty="0"/>
            </a:br>
            <a:r>
              <a:rPr lang="en-GB" sz="700" dirty="0"/>
              <a:t>Copyright © 2020. Aon Solutions UK Limited. All rights reserved.</a:t>
            </a:r>
          </a:p>
          <a:p>
            <a:r>
              <a:rPr lang="en-GB" sz="700" dirty="0"/>
              <a:t> </a:t>
            </a:r>
          </a:p>
          <a:p>
            <a:r>
              <a:rPr lang="en-GB" sz="700" dirty="0"/>
              <a:t>Aon Solutions UK Limited Registered in England and Wales No. 4396810 Registered office: The Aon Centre, 122 Leadenhall Street, London, EC3V 4AN.</a:t>
            </a:r>
          </a:p>
          <a:p>
            <a:r>
              <a:rPr lang="en-GB" sz="700" dirty="0"/>
              <a:t> </a:t>
            </a:r>
          </a:p>
          <a:p>
            <a:r>
              <a:rPr lang="en-GB" sz="700" dirty="0"/>
              <a:t>Aon Solutions UK Limited is authorised and regulated by the Financial Conduct Authority. </a:t>
            </a:r>
          </a:p>
          <a:p>
            <a:r>
              <a:rPr lang="en-GB" sz="700" dirty="0"/>
              <a:t> </a:t>
            </a:r>
          </a:p>
          <a:p>
            <a:r>
              <a:rPr lang="en-GB" sz="700" dirty="0"/>
              <a:t>Aon Solutions UK Limited's Delegated Consulting Services (DCS) in the UK are managed by Aon Investments Limited, a wholly owned subsidiary, which is authorised and regulated by the Financial Conduct Authority.</a:t>
            </a:r>
          </a:p>
          <a:p>
            <a:r>
              <a:rPr lang="en-GB" sz="700" dirty="0"/>
              <a:t> </a:t>
            </a:r>
          </a:p>
        </p:txBody>
      </p:sp>
    </p:spTree>
    <p:extLst>
      <p:ext uri="{BB962C8B-B14F-4D97-AF65-F5344CB8AC3E}">
        <p14:creationId xmlns:p14="http://schemas.microsoft.com/office/powerpoint/2010/main" val="203837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8DD7-466B-4C75-8149-045450ADE83C}"/>
              </a:ext>
            </a:extLst>
          </p:cNvPr>
          <p:cNvSpPr>
            <a:spLocks noGrp="1"/>
          </p:cNvSpPr>
          <p:nvPr>
            <p:ph type="title"/>
          </p:nvPr>
        </p:nvSpPr>
        <p:spPr>
          <a:xfrm>
            <a:off x="376154" y="180856"/>
            <a:ext cx="8408457" cy="390525"/>
          </a:xfrm>
        </p:spPr>
        <p:txBody>
          <a:bodyPr/>
          <a:lstStyle/>
          <a:p>
            <a:r>
              <a:rPr lang="en-GB" dirty="0">
                <a:solidFill>
                  <a:schemeClr val="accent1"/>
                </a:solidFill>
              </a:rPr>
              <a:t>Your speakers</a:t>
            </a:r>
            <a:endParaRPr lang="en-GB" dirty="0">
              <a:solidFill>
                <a:schemeClr val="accent3"/>
              </a:solidFill>
            </a:endParaRPr>
          </a:p>
        </p:txBody>
      </p:sp>
      <p:sp>
        <p:nvSpPr>
          <p:cNvPr id="4" name="TextBox 3">
            <a:extLst>
              <a:ext uri="{FF2B5EF4-FFF2-40B4-BE49-F238E27FC236}">
                <a16:creationId xmlns:a16="http://schemas.microsoft.com/office/drawing/2014/main" id="{ADF325D8-6963-4003-B1D4-2EE1168AAE88}"/>
              </a:ext>
            </a:extLst>
          </p:cNvPr>
          <p:cNvSpPr txBox="1"/>
          <p:nvPr/>
        </p:nvSpPr>
        <p:spPr>
          <a:xfrm>
            <a:off x="937655" y="1649518"/>
            <a:ext cx="1762406" cy="338554"/>
          </a:xfrm>
          <a:prstGeom prst="rect">
            <a:avLst/>
          </a:prstGeom>
          <a:noFill/>
        </p:spPr>
        <p:txBody>
          <a:bodyPr wrap="none" rtlCol="0">
            <a:spAutoFit/>
          </a:bodyPr>
          <a:lstStyle/>
          <a:p>
            <a:r>
              <a:rPr lang="en-GB" sz="1600" b="1" dirty="0">
                <a:solidFill>
                  <a:schemeClr val="accent1"/>
                </a:solidFill>
              </a:rPr>
              <a:t>Matthew Arends</a:t>
            </a:r>
          </a:p>
        </p:txBody>
      </p:sp>
      <p:sp>
        <p:nvSpPr>
          <p:cNvPr id="12" name="TextBox 11">
            <a:extLst>
              <a:ext uri="{FF2B5EF4-FFF2-40B4-BE49-F238E27FC236}">
                <a16:creationId xmlns:a16="http://schemas.microsoft.com/office/drawing/2014/main" id="{13567D8C-C0D0-4BEB-BA7C-E63368457327}"/>
              </a:ext>
            </a:extLst>
          </p:cNvPr>
          <p:cNvSpPr txBox="1"/>
          <p:nvPr/>
        </p:nvSpPr>
        <p:spPr>
          <a:xfrm>
            <a:off x="6332927" y="1649518"/>
            <a:ext cx="1896673" cy="338554"/>
          </a:xfrm>
          <a:prstGeom prst="rect">
            <a:avLst/>
          </a:prstGeom>
          <a:noFill/>
        </p:spPr>
        <p:txBody>
          <a:bodyPr wrap="none" rtlCol="0">
            <a:spAutoFit/>
          </a:bodyPr>
          <a:lstStyle/>
          <a:p>
            <a:r>
              <a:rPr lang="en-GB" sz="1600" b="1" dirty="0">
                <a:solidFill>
                  <a:schemeClr val="accent1"/>
                </a:solidFill>
              </a:rPr>
              <a:t>Alastair McIntosh</a:t>
            </a:r>
          </a:p>
        </p:txBody>
      </p:sp>
      <p:sp>
        <p:nvSpPr>
          <p:cNvPr id="13" name="TextBox 12">
            <a:extLst>
              <a:ext uri="{FF2B5EF4-FFF2-40B4-BE49-F238E27FC236}">
                <a16:creationId xmlns:a16="http://schemas.microsoft.com/office/drawing/2014/main" id="{836AE6AD-EECA-4D2C-B56A-4E5DF5A72AEE}"/>
              </a:ext>
            </a:extLst>
          </p:cNvPr>
          <p:cNvSpPr txBox="1"/>
          <p:nvPr/>
        </p:nvSpPr>
        <p:spPr>
          <a:xfrm>
            <a:off x="2004455" y="3181350"/>
            <a:ext cx="1612942" cy="338554"/>
          </a:xfrm>
          <a:prstGeom prst="rect">
            <a:avLst/>
          </a:prstGeom>
          <a:noFill/>
        </p:spPr>
        <p:txBody>
          <a:bodyPr wrap="none" rtlCol="0">
            <a:spAutoFit/>
          </a:bodyPr>
          <a:lstStyle/>
          <a:p>
            <a:r>
              <a:rPr lang="en-GB" sz="1600" b="1" dirty="0">
                <a:solidFill>
                  <a:schemeClr val="accent1"/>
                </a:solidFill>
              </a:rPr>
              <a:t>Emily McGuire</a:t>
            </a:r>
          </a:p>
        </p:txBody>
      </p:sp>
      <p:pic>
        <p:nvPicPr>
          <p:cNvPr id="9" name="Picture 8">
            <a:extLst>
              <a:ext uri="{FF2B5EF4-FFF2-40B4-BE49-F238E27FC236}">
                <a16:creationId xmlns:a16="http://schemas.microsoft.com/office/drawing/2014/main" id="{AF5E9E66-9ED6-2746-8771-58A138A14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061" y="781050"/>
            <a:ext cx="3632866" cy="3674266"/>
          </a:xfrm>
          <a:prstGeom prst="rect">
            <a:avLst/>
          </a:prstGeom>
        </p:spPr>
      </p:pic>
    </p:spTree>
    <p:extLst>
      <p:ext uri="{BB962C8B-B14F-4D97-AF65-F5344CB8AC3E}">
        <p14:creationId xmlns:p14="http://schemas.microsoft.com/office/powerpoint/2010/main" val="37227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Agenda</a:t>
            </a:r>
            <a:r>
              <a:rPr lang="en-GB" dirty="0"/>
              <a:t> </a:t>
            </a:r>
          </a:p>
        </p:txBody>
      </p:sp>
      <p:grpSp>
        <p:nvGrpSpPr>
          <p:cNvPr id="10" name="Group 9">
            <a:extLst>
              <a:ext uri="{FF2B5EF4-FFF2-40B4-BE49-F238E27FC236}">
                <a16:creationId xmlns:a16="http://schemas.microsoft.com/office/drawing/2014/main" id="{BDAA301F-53DD-2941-9AC3-74949C67EA9E}"/>
              </a:ext>
            </a:extLst>
          </p:cNvPr>
          <p:cNvGrpSpPr/>
          <p:nvPr/>
        </p:nvGrpSpPr>
        <p:grpSpPr>
          <a:xfrm>
            <a:off x="2217295" y="1047750"/>
            <a:ext cx="4793105" cy="3200400"/>
            <a:chOff x="1675279" y="1047750"/>
            <a:chExt cx="3136246" cy="2094100"/>
          </a:xfrm>
        </p:grpSpPr>
        <p:sp>
          <p:nvSpPr>
            <p:cNvPr id="22" name="Freeform 7">
              <a:extLst>
                <a:ext uri="{FF2B5EF4-FFF2-40B4-BE49-F238E27FC236}">
                  <a16:creationId xmlns:a16="http://schemas.microsoft.com/office/drawing/2014/main" id="{E07D0074-1370-FC49-9599-0B5996F7FAC0}"/>
                </a:ext>
              </a:extLst>
            </p:cNvPr>
            <p:cNvSpPr>
              <a:spLocks/>
            </p:cNvSpPr>
            <p:nvPr/>
          </p:nvSpPr>
          <p:spPr bwMode="auto">
            <a:xfrm>
              <a:off x="2204757" y="1973637"/>
              <a:ext cx="1012731" cy="1168213"/>
            </a:xfrm>
            <a:custGeom>
              <a:avLst/>
              <a:gdLst>
                <a:gd name="T0" fmla="*/ 723 w 723"/>
                <a:gd name="T1" fmla="*/ 626 h 834"/>
                <a:gd name="T2" fmla="*/ 361 w 723"/>
                <a:gd name="T3" fmla="*/ 834 h 834"/>
                <a:gd name="T4" fmla="*/ 0 w 723"/>
                <a:gd name="T5" fmla="*/ 626 h 834"/>
                <a:gd name="T6" fmla="*/ 0 w 723"/>
                <a:gd name="T7" fmla="*/ 208 h 834"/>
                <a:gd name="T8" fmla="*/ 361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1" y="834"/>
                  </a:lnTo>
                  <a:lnTo>
                    <a:pt x="0" y="626"/>
                  </a:lnTo>
                  <a:lnTo>
                    <a:pt x="0" y="208"/>
                  </a:lnTo>
                  <a:lnTo>
                    <a:pt x="361" y="0"/>
                  </a:lnTo>
                  <a:lnTo>
                    <a:pt x="723" y="208"/>
                  </a:lnTo>
                  <a:lnTo>
                    <a:pt x="723" y="626"/>
                  </a:lnTo>
                  <a:close/>
                </a:path>
              </a:pathLst>
            </a:custGeom>
            <a:solidFill>
              <a:schemeClr val="bg2"/>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Managing benefits and risks</a:t>
              </a:r>
            </a:p>
          </p:txBody>
        </p:sp>
        <p:sp>
          <p:nvSpPr>
            <p:cNvPr id="23" name="Freeform 8">
              <a:extLst>
                <a:ext uri="{FF2B5EF4-FFF2-40B4-BE49-F238E27FC236}">
                  <a16:creationId xmlns:a16="http://schemas.microsoft.com/office/drawing/2014/main" id="{55B635E6-DBB9-3D46-AED1-E6764777B053}"/>
                </a:ext>
              </a:extLst>
            </p:cNvPr>
            <p:cNvSpPr>
              <a:spLocks/>
            </p:cNvSpPr>
            <p:nvPr/>
          </p:nvSpPr>
          <p:spPr bwMode="auto">
            <a:xfrm>
              <a:off x="3266515" y="1973637"/>
              <a:ext cx="1012731" cy="1168213"/>
            </a:xfrm>
            <a:custGeom>
              <a:avLst/>
              <a:gdLst>
                <a:gd name="T0" fmla="*/ 723 w 723"/>
                <a:gd name="T1" fmla="*/ 626 h 834"/>
                <a:gd name="T2" fmla="*/ 361 w 723"/>
                <a:gd name="T3" fmla="*/ 834 h 834"/>
                <a:gd name="T4" fmla="*/ 0 w 723"/>
                <a:gd name="T5" fmla="*/ 626 h 834"/>
                <a:gd name="T6" fmla="*/ 0 w 723"/>
                <a:gd name="T7" fmla="*/ 208 h 834"/>
                <a:gd name="T8" fmla="*/ 361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1" y="834"/>
                  </a:lnTo>
                  <a:lnTo>
                    <a:pt x="0" y="626"/>
                  </a:lnTo>
                  <a:lnTo>
                    <a:pt x="0" y="208"/>
                  </a:lnTo>
                  <a:lnTo>
                    <a:pt x="361" y="0"/>
                  </a:lnTo>
                  <a:lnTo>
                    <a:pt x="723" y="208"/>
                  </a:lnTo>
                  <a:lnTo>
                    <a:pt x="723" y="626"/>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dirty="0">
                  <a:solidFill>
                    <a:schemeClr val="bg1"/>
                  </a:solidFill>
                </a:rPr>
                <a:t>Hot topics: </a:t>
              </a:r>
              <a:r>
                <a:rPr lang="en-GB" sz="1600" b="1" dirty="0">
                  <a:solidFill>
                    <a:schemeClr val="bg1"/>
                  </a:solidFill>
                </a:rPr>
                <a:t>cyber risk and GMP equalisation </a:t>
              </a:r>
            </a:p>
          </p:txBody>
        </p:sp>
        <p:sp>
          <p:nvSpPr>
            <p:cNvPr id="24" name="Freeform 14">
              <a:extLst>
                <a:ext uri="{FF2B5EF4-FFF2-40B4-BE49-F238E27FC236}">
                  <a16:creationId xmlns:a16="http://schemas.microsoft.com/office/drawing/2014/main" id="{0FD9DFA9-14C7-744D-AB33-C3F9071512AC}"/>
                </a:ext>
              </a:extLst>
            </p:cNvPr>
            <p:cNvSpPr>
              <a:spLocks/>
            </p:cNvSpPr>
            <p:nvPr/>
          </p:nvSpPr>
          <p:spPr bwMode="auto">
            <a:xfrm>
              <a:off x="1675279" y="1047750"/>
              <a:ext cx="1012731" cy="1171015"/>
            </a:xfrm>
            <a:custGeom>
              <a:avLst/>
              <a:gdLst>
                <a:gd name="T0" fmla="*/ 723 w 723"/>
                <a:gd name="T1" fmla="*/ 626 h 836"/>
                <a:gd name="T2" fmla="*/ 361 w 723"/>
                <a:gd name="T3" fmla="*/ 836 h 836"/>
                <a:gd name="T4" fmla="*/ 0 w 723"/>
                <a:gd name="T5" fmla="*/ 626 h 836"/>
                <a:gd name="T6" fmla="*/ 0 w 723"/>
                <a:gd name="T7" fmla="*/ 210 h 836"/>
                <a:gd name="T8" fmla="*/ 361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1" y="836"/>
                  </a:lnTo>
                  <a:lnTo>
                    <a:pt x="0" y="626"/>
                  </a:lnTo>
                  <a:lnTo>
                    <a:pt x="0" y="210"/>
                  </a:lnTo>
                  <a:lnTo>
                    <a:pt x="361" y="0"/>
                  </a:lnTo>
                  <a:lnTo>
                    <a:pt x="723" y="210"/>
                  </a:lnTo>
                  <a:lnTo>
                    <a:pt x="723" y="626"/>
                  </a:lnTo>
                  <a:close/>
                </a:path>
              </a:pathLst>
            </a:custGeom>
            <a:solidFill>
              <a:schemeClr val="accent3"/>
            </a:solidFill>
            <a:ln w="9525">
              <a:solidFill>
                <a:schemeClr val="accent3"/>
              </a:solidFill>
              <a:round/>
              <a:headEnd/>
              <a:tailEnd/>
            </a:ln>
          </p:spPr>
          <p:txBody>
            <a:bodyPr vert="horz" wrap="square" lIns="91440" tIns="45720" rIns="91440" bIns="45720" numCol="1" anchor="ctr" anchorCtr="0" compatLnSpc="1">
              <a:prstTxWarp prst="textNoShape">
                <a:avLst/>
              </a:prstTxWarp>
            </a:bodyPr>
            <a:lstStyle/>
            <a:p>
              <a:pPr lvl="0" algn="ctr"/>
              <a:r>
                <a:rPr lang="en-GB" sz="1600" b="1" dirty="0">
                  <a:solidFill>
                    <a:schemeClr val="bg1"/>
                  </a:solidFill>
                </a:rPr>
                <a:t>Introduction</a:t>
              </a:r>
              <a:endParaRPr lang="en-US" sz="1600" b="1" dirty="0">
                <a:solidFill>
                  <a:schemeClr val="bg1"/>
                </a:solidFill>
              </a:endParaRPr>
            </a:p>
          </p:txBody>
        </p:sp>
        <p:sp>
          <p:nvSpPr>
            <p:cNvPr id="25" name="Freeform 16">
              <a:extLst>
                <a:ext uri="{FF2B5EF4-FFF2-40B4-BE49-F238E27FC236}">
                  <a16:creationId xmlns:a16="http://schemas.microsoft.com/office/drawing/2014/main" id="{BA01E259-2AC4-254C-A22E-0C0D2944581C}"/>
                </a:ext>
              </a:extLst>
            </p:cNvPr>
            <p:cNvSpPr>
              <a:spLocks/>
            </p:cNvSpPr>
            <p:nvPr/>
          </p:nvSpPr>
          <p:spPr bwMode="auto">
            <a:xfrm>
              <a:off x="2737037" y="1047750"/>
              <a:ext cx="1012731" cy="1171015"/>
            </a:xfrm>
            <a:custGeom>
              <a:avLst/>
              <a:gdLst>
                <a:gd name="T0" fmla="*/ 723 w 723"/>
                <a:gd name="T1" fmla="*/ 626 h 836"/>
                <a:gd name="T2" fmla="*/ 361 w 723"/>
                <a:gd name="T3" fmla="*/ 836 h 836"/>
                <a:gd name="T4" fmla="*/ 0 w 723"/>
                <a:gd name="T5" fmla="*/ 626 h 836"/>
                <a:gd name="T6" fmla="*/ 0 w 723"/>
                <a:gd name="T7" fmla="*/ 210 h 836"/>
                <a:gd name="T8" fmla="*/ 361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1" y="836"/>
                  </a:lnTo>
                  <a:lnTo>
                    <a:pt x="0" y="626"/>
                  </a:lnTo>
                  <a:lnTo>
                    <a:pt x="0" y="210"/>
                  </a:lnTo>
                  <a:lnTo>
                    <a:pt x="361" y="0"/>
                  </a:lnTo>
                  <a:lnTo>
                    <a:pt x="723" y="210"/>
                  </a:lnTo>
                  <a:lnTo>
                    <a:pt x="723" y="626"/>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Long-term targets</a:t>
              </a:r>
            </a:p>
          </p:txBody>
        </p:sp>
        <p:sp>
          <p:nvSpPr>
            <p:cNvPr id="26" name="Freeform 18">
              <a:extLst>
                <a:ext uri="{FF2B5EF4-FFF2-40B4-BE49-F238E27FC236}">
                  <a16:creationId xmlns:a16="http://schemas.microsoft.com/office/drawing/2014/main" id="{21A152A0-1258-D641-9D14-F759E7F0B798}"/>
                </a:ext>
              </a:extLst>
            </p:cNvPr>
            <p:cNvSpPr>
              <a:spLocks/>
            </p:cNvSpPr>
            <p:nvPr/>
          </p:nvSpPr>
          <p:spPr bwMode="auto">
            <a:xfrm>
              <a:off x="3798794" y="1047750"/>
              <a:ext cx="1012731" cy="1171015"/>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chemeClr val="bg2"/>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Investment strategy</a:t>
              </a:r>
            </a:p>
          </p:txBody>
        </p:sp>
      </p:grpSp>
    </p:spTree>
    <p:extLst>
      <p:ext uri="{BB962C8B-B14F-4D97-AF65-F5344CB8AC3E}">
        <p14:creationId xmlns:p14="http://schemas.microsoft.com/office/powerpoint/2010/main" val="145828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Introduction – respondents to the UK survey</a:t>
            </a:r>
          </a:p>
        </p:txBody>
      </p:sp>
      <p:pic>
        <p:nvPicPr>
          <p:cNvPr id="4" name="Picture 3">
            <a:extLst>
              <a:ext uri="{FF2B5EF4-FFF2-40B4-BE49-F238E27FC236}">
                <a16:creationId xmlns:a16="http://schemas.microsoft.com/office/drawing/2014/main" id="{3450131E-F616-B747-9DBB-F1CB9619C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79549"/>
            <a:ext cx="2971013" cy="454101"/>
          </a:xfrm>
          <a:prstGeom prst="rect">
            <a:avLst/>
          </a:prstGeom>
        </p:spPr>
      </p:pic>
      <p:pic>
        <p:nvPicPr>
          <p:cNvPr id="6" name="Picture 5">
            <a:extLst>
              <a:ext uri="{FF2B5EF4-FFF2-40B4-BE49-F238E27FC236}">
                <a16:creationId xmlns:a16="http://schemas.microsoft.com/office/drawing/2014/main" id="{BAE0374B-0531-E64C-8EED-2CA915D1B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895350"/>
            <a:ext cx="2936631" cy="547329"/>
          </a:xfrm>
          <a:prstGeom prst="rect">
            <a:avLst/>
          </a:prstGeom>
        </p:spPr>
      </p:pic>
      <p:grpSp>
        <p:nvGrpSpPr>
          <p:cNvPr id="17" name="Group 16">
            <a:extLst>
              <a:ext uri="{FF2B5EF4-FFF2-40B4-BE49-F238E27FC236}">
                <a16:creationId xmlns:a16="http://schemas.microsoft.com/office/drawing/2014/main" id="{E23B51FA-7C64-8749-959E-CDDC3CA6B91C}"/>
              </a:ext>
            </a:extLst>
          </p:cNvPr>
          <p:cNvGrpSpPr/>
          <p:nvPr/>
        </p:nvGrpSpPr>
        <p:grpSpPr>
          <a:xfrm>
            <a:off x="377470" y="1624340"/>
            <a:ext cx="3737329" cy="185410"/>
            <a:chOff x="377470" y="1624340"/>
            <a:chExt cx="3737329" cy="185410"/>
          </a:xfrm>
        </p:grpSpPr>
        <p:sp>
          <p:nvSpPr>
            <p:cNvPr id="7" name="TextBox 6">
              <a:extLst>
                <a:ext uri="{FF2B5EF4-FFF2-40B4-BE49-F238E27FC236}">
                  <a16:creationId xmlns:a16="http://schemas.microsoft.com/office/drawing/2014/main" id="{A2234DB2-A314-B642-A2F8-CD6819E4EBDE}"/>
                </a:ext>
              </a:extLst>
            </p:cNvPr>
            <p:cNvSpPr txBox="1"/>
            <p:nvPr/>
          </p:nvSpPr>
          <p:spPr>
            <a:xfrm>
              <a:off x="377470" y="1624340"/>
              <a:ext cx="3737329" cy="169277"/>
            </a:xfrm>
            <a:prstGeom prst="rect">
              <a:avLst/>
            </a:prstGeom>
            <a:noFill/>
          </p:spPr>
          <p:txBody>
            <a:bodyPr wrap="square" lIns="0" tIns="0" rIns="0" bIns="0" rtlCol="0">
              <a:spAutoFit/>
            </a:bodyPr>
            <a:lstStyle/>
            <a:p>
              <a:r>
                <a:rPr lang="en-US" sz="1100" b="1" dirty="0">
                  <a:solidFill>
                    <a:schemeClr val="bg2"/>
                  </a:solidFill>
                </a:rPr>
                <a:t>Respondents based on number of scheme members</a:t>
              </a:r>
            </a:p>
          </p:txBody>
        </p:sp>
        <p:cxnSp>
          <p:nvCxnSpPr>
            <p:cNvPr id="13" name="Straight Connector 12">
              <a:extLst>
                <a:ext uri="{FF2B5EF4-FFF2-40B4-BE49-F238E27FC236}">
                  <a16:creationId xmlns:a16="http://schemas.microsoft.com/office/drawing/2014/main" id="{00D28266-F082-8D43-B5C9-134AFCBF0713}"/>
                </a:ext>
              </a:extLst>
            </p:cNvPr>
            <p:cNvCxnSpPr>
              <a:cxnSpLocks/>
            </p:cNvCxnSpPr>
            <p:nvPr/>
          </p:nvCxnSpPr>
          <p:spPr bwMode="auto">
            <a:xfrm>
              <a:off x="377470" y="1809750"/>
              <a:ext cx="3508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5" name="Picture 14">
            <a:extLst>
              <a:ext uri="{FF2B5EF4-FFF2-40B4-BE49-F238E27FC236}">
                <a16:creationId xmlns:a16="http://schemas.microsoft.com/office/drawing/2014/main" id="{B4B75634-8D54-3643-88D9-917A71E7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33" y="1868957"/>
            <a:ext cx="4097385" cy="2461948"/>
          </a:xfrm>
          <a:prstGeom prst="rect">
            <a:avLst/>
          </a:prstGeom>
        </p:spPr>
      </p:pic>
      <p:grpSp>
        <p:nvGrpSpPr>
          <p:cNvPr id="21" name="Group 20">
            <a:extLst>
              <a:ext uri="{FF2B5EF4-FFF2-40B4-BE49-F238E27FC236}">
                <a16:creationId xmlns:a16="http://schemas.microsoft.com/office/drawing/2014/main" id="{53B0BC44-4D90-974D-857C-2EBBA3991736}"/>
              </a:ext>
            </a:extLst>
          </p:cNvPr>
          <p:cNvGrpSpPr/>
          <p:nvPr/>
        </p:nvGrpSpPr>
        <p:grpSpPr>
          <a:xfrm>
            <a:off x="4827550" y="1058283"/>
            <a:ext cx="3737329" cy="185410"/>
            <a:chOff x="377470" y="1624340"/>
            <a:chExt cx="3737329" cy="185410"/>
          </a:xfrm>
        </p:grpSpPr>
        <p:sp>
          <p:nvSpPr>
            <p:cNvPr id="22" name="TextBox 21">
              <a:extLst>
                <a:ext uri="{FF2B5EF4-FFF2-40B4-BE49-F238E27FC236}">
                  <a16:creationId xmlns:a16="http://schemas.microsoft.com/office/drawing/2014/main" id="{15853B0B-D48D-9C43-98E9-33658E5FC6B8}"/>
                </a:ext>
              </a:extLst>
            </p:cNvPr>
            <p:cNvSpPr txBox="1"/>
            <p:nvPr/>
          </p:nvSpPr>
          <p:spPr>
            <a:xfrm>
              <a:off x="377470" y="1624340"/>
              <a:ext cx="3737329" cy="169277"/>
            </a:xfrm>
            <a:prstGeom prst="rect">
              <a:avLst/>
            </a:prstGeom>
            <a:noFill/>
          </p:spPr>
          <p:txBody>
            <a:bodyPr wrap="square" lIns="0" tIns="0" rIns="0" bIns="0" rtlCol="0">
              <a:spAutoFit/>
            </a:bodyPr>
            <a:lstStyle/>
            <a:p>
              <a:r>
                <a:rPr lang="en-US" sz="1100" b="1" dirty="0">
                  <a:solidFill>
                    <a:schemeClr val="bg2"/>
                  </a:solidFill>
                </a:rPr>
                <a:t>Respondents based on scheme asset size</a:t>
              </a:r>
            </a:p>
          </p:txBody>
        </p:sp>
        <p:cxnSp>
          <p:nvCxnSpPr>
            <p:cNvPr id="23" name="Straight Connector 22">
              <a:extLst>
                <a:ext uri="{FF2B5EF4-FFF2-40B4-BE49-F238E27FC236}">
                  <a16:creationId xmlns:a16="http://schemas.microsoft.com/office/drawing/2014/main" id="{FF958D68-4C60-F44E-8E1C-44171359B51F}"/>
                </a:ext>
              </a:extLst>
            </p:cNvPr>
            <p:cNvCxnSpPr>
              <a:cxnSpLocks/>
            </p:cNvCxnSpPr>
            <p:nvPr/>
          </p:nvCxnSpPr>
          <p:spPr bwMode="auto">
            <a:xfrm>
              <a:off x="377470" y="1809750"/>
              <a:ext cx="3508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9" name="Picture 18">
            <a:extLst>
              <a:ext uri="{FF2B5EF4-FFF2-40B4-BE49-F238E27FC236}">
                <a16:creationId xmlns:a16="http://schemas.microsoft.com/office/drawing/2014/main" id="{D2EA3FD8-5D08-3A48-93A5-4F72DBE88E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6562" y="1329002"/>
            <a:ext cx="4097385" cy="2461948"/>
          </a:xfrm>
          <a:prstGeom prst="rect">
            <a:avLst/>
          </a:prstGeom>
        </p:spPr>
      </p:pic>
      <p:cxnSp>
        <p:nvCxnSpPr>
          <p:cNvPr id="14" name="Straight Connector 13">
            <a:extLst>
              <a:ext uri="{FF2B5EF4-FFF2-40B4-BE49-F238E27FC236}">
                <a16:creationId xmlns:a16="http://schemas.microsoft.com/office/drawing/2014/main" id="{60E627FB-493E-3947-902C-1AC7A3CCF4DB}"/>
              </a:ext>
            </a:extLst>
          </p:cNvPr>
          <p:cNvCxnSpPr>
            <a:cxnSpLocks/>
          </p:cNvCxnSpPr>
          <p:nvPr/>
        </p:nvCxnSpPr>
        <p:spPr bwMode="auto">
          <a:xfrm>
            <a:off x="4360818" y="819150"/>
            <a:ext cx="0" cy="350520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04630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004F-656C-4F95-A4E1-E8CF8EE375D9}"/>
              </a:ext>
            </a:extLst>
          </p:cNvPr>
          <p:cNvSpPr>
            <a:spLocks noGrp="1"/>
          </p:cNvSpPr>
          <p:nvPr>
            <p:ph type="title"/>
          </p:nvPr>
        </p:nvSpPr>
        <p:spPr>
          <a:xfrm>
            <a:off x="366713" y="228600"/>
            <a:ext cx="8408457" cy="390525"/>
          </a:xfrm>
        </p:spPr>
        <p:txBody>
          <a:bodyPr/>
          <a:lstStyle/>
          <a:p>
            <a:r>
              <a:rPr lang="en-GB" dirty="0">
                <a:solidFill>
                  <a:schemeClr val="accent1"/>
                </a:solidFill>
              </a:rPr>
              <a:t>Rapidly maturing schemes – a key theme</a:t>
            </a:r>
          </a:p>
        </p:txBody>
      </p:sp>
      <p:pic>
        <p:nvPicPr>
          <p:cNvPr id="6" name="Picture 5">
            <a:extLst>
              <a:ext uri="{FF2B5EF4-FFF2-40B4-BE49-F238E27FC236}">
                <a16:creationId xmlns:a16="http://schemas.microsoft.com/office/drawing/2014/main" id="{65292860-9BD9-1347-BF2C-F7C7C6E7F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919159"/>
            <a:ext cx="2919141" cy="927743"/>
          </a:xfrm>
          <a:prstGeom prst="rect">
            <a:avLst/>
          </a:prstGeom>
        </p:spPr>
      </p:pic>
      <p:grpSp>
        <p:nvGrpSpPr>
          <p:cNvPr id="13" name="Group 12">
            <a:extLst>
              <a:ext uri="{FF2B5EF4-FFF2-40B4-BE49-F238E27FC236}">
                <a16:creationId xmlns:a16="http://schemas.microsoft.com/office/drawing/2014/main" id="{68925471-28FB-6949-A091-3CDBDFE8328E}"/>
              </a:ext>
            </a:extLst>
          </p:cNvPr>
          <p:cNvGrpSpPr/>
          <p:nvPr/>
        </p:nvGrpSpPr>
        <p:grpSpPr>
          <a:xfrm>
            <a:off x="1447800" y="2044737"/>
            <a:ext cx="6110287" cy="213122"/>
            <a:chOff x="377470" y="1781685"/>
            <a:chExt cx="4318258" cy="213122"/>
          </a:xfrm>
        </p:grpSpPr>
        <p:sp>
          <p:nvSpPr>
            <p:cNvPr id="14" name="TextBox 13">
              <a:extLst>
                <a:ext uri="{FF2B5EF4-FFF2-40B4-BE49-F238E27FC236}">
                  <a16:creationId xmlns:a16="http://schemas.microsoft.com/office/drawing/2014/main" id="{C0B3283C-6998-9F42-9A28-073D807B75F4}"/>
                </a:ext>
              </a:extLst>
            </p:cNvPr>
            <p:cNvSpPr txBox="1"/>
            <p:nvPr/>
          </p:nvSpPr>
          <p:spPr>
            <a:xfrm>
              <a:off x="377470" y="1781685"/>
              <a:ext cx="4318258" cy="169277"/>
            </a:xfrm>
            <a:prstGeom prst="rect">
              <a:avLst/>
            </a:prstGeom>
            <a:noFill/>
          </p:spPr>
          <p:txBody>
            <a:bodyPr wrap="square" lIns="0" tIns="0" rIns="0" bIns="0" rtlCol="0">
              <a:spAutoFit/>
            </a:bodyPr>
            <a:lstStyle/>
            <a:p>
              <a:r>
                <a:rPr lang="en-US" sz="1100" b="1" dirty="0">
                  <a:solidFill>
                    <a:schemeClr val="bg2"/>
                  </a:solidFill>
                </a:rPr>
                <a:t>Timescale to reach long-term target as reported in previous Global Pension Risk Surveys</a:t>
              </a:r>
            </a:p>
          </p:txBody>
        </p:sp>
        <p:cxnSp>
          <p:nvCxnSpPr>
            <p:cNvPr id="15" name="Straight Connector 14">
              <a:extLst>
                <a:ext uri="{FF2B5EF4-FFF2-40B4-BE49-F238E27FC236}">
                  <a16:creationId xmlns:a16="http://schemas.microsoft.com/office/drawing/2014/main" id="{DC70AF89-4069-1B42-B7D4-A93FBE93B4DA}"/>
                </a:ext>
              </a:extLst>
            </p:cNvPr>
            <p:cNvCxnSpPr>
              <a:cxnSpLocks/>
            </p:cNvCxnSpPr>
            <p:nvPr/>
          </p:nvCxnSpPr>
          <p:spPr bwMode="auto">
            <a:xfrm>
              <a:off x="377470" y="1994807"/>
              <a:ext cx="42004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8" name="Picture 17">
            <a:extLst>
              <a:ext uri="{FF2B5EF4-FFF2-40B4-BE49-F238E27FC236}">
                <a16:creationId xmlns:a16="http://schemas.microsoft.com/office/drawing/2014/main" id="{2718D927-1C8B-F74C-914F-596CAFF85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407532"/>
            <a:ext cx="5943600" cy="2145418"/>
          </a:xfrm>
          <a:prstGeom prst="rect">
            <a:avLst/>
          </a:prstGeom>
        </p:spPr>
      </p:pic>
    </p:spTree>
    <p:extLst>
      <p:ext uri="{BB962C8B-B14F-4D97-AF65-F5344CB8AC3E}">
        <p14:creationId xmlns:p14="http://schemas.microsoft.com/office/powerpoint/2010/main" val="241228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89FB-E8FC-4B55-AD8E-CA00DB494F82}"/>
              </a:ext>
            </a:extLst>
          </p:cNvPr>
          <p:cNvSpPr>
            <a:spLocks noGrp="1"/>
          </p:cNvSpPr>
          <p:nvPr>
            <p:ph type="title"/>
          </p:nvPr>
        </p:nvSpPr>
        <p:spPr>
          <a:xfrm>
            <a:off x="383576" y="228600"/>
            <a:ext cx="8391594" cy="390525"/>
          </a:xfrm>
        </p:spPr>
        <p:txBody>
          <a:bodyPr/>
          <a:lstStyle/>
          <a:p>
            <a:r>
              <a:rPr lang="en-GB" dirty="0">
                <a:solidFill>
                  <a:schemeClr val="accent1"/>
                </a:solidFill>
              </a:rPr>
              <a:t>Long-term targets</a:t>
            </a:r>
          </a:p>
        </p:txBody>
      </p:sp>
      <p:pic>
        <p:nvPicPr>
          <p:cNvPr id="5" name="Picture 4">
            <a:extLst>
              <a:ext uri="{FF2B5EF4-FFF2-40B4-BE49-F238E27FC236}">
                <a16:creationId xmlns:a16="http://schemas.microsoft.com/office/drawing/2014/main" id="{BDFC0E04-7050-2F41-9EF2-B5D643867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09" y="2094371"/>
            <a:ext cx="2588224" cy="721566"/>
          </a:xfrm>
          <a:prstGeom prst="rect">
            <a:avLst/>
          </a:prstGeom>
        </p:spPr>
      </p:pic>
      <p:pic>
        <p:nvPicPr>
          <p:cNvPr id="10" name="Picture 9">
            <a:extLst>
              <a:ext uri="{FF2B5EF4-FFF2-40B4-BE49-F238E27FC236}">
                <a16:creationId xmlns:a16="http://schemas.microsoft.com/office/drawing/2014/main" id="{06763801-09EA-A14C-8593-755C25FC3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22" y="909498"/>
            <a:ext cx="2588222" cy="958718"/>
          </a:xfrm>
          <a:prstGeom prst="rect">
            <a:avLst/>
          </a:prstGeom>
        </p:spPr>
      </p:pic>
      <p:pic>
        <p:nvPicPr>
          <p:cNvPr id="12" name="Picture 11">
            <a:extLst>
              <a:ext uri="{FF2B5EF4-FFF2-40B4-BE49-F238E27FC236}">
                <a16:creationId xmlns:a16="http://schemas.microsoft.com/office/drawing/2014/main" id="{4F8AEAFA-4F3C-8046-ADFF-FDC17B5D5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22" y="2983958"/>
            <a:ext cx="2588224" cy="543401"/>
          </a:xfrm>
          <a:prstGeom prst="rect">
            <a:avLst/>
          </a:prstGeom>
        </p:spPr>
      </p:pic>
      <p:pic>
        <p:nvPicPr>
          <p:cNvPr id="14" name="Picture 13">
            <a:extLst>
              <a:ext uri="{FF2B5EF4-FFF2-40B4-BE49-F238E27FC236}">
                <a16:creationId xmlns:a16="http://schemas.microsoft.com/office/drawing/2014/main" id="{97D94622-7541-D34C-9A4D-70B9324D9A7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3638550"/>
            <a:ext cx="2588223" cy="961160"/>
          </a:xfrm>
          <a:prstGeom prst="rect">
            <a:avLst/>
          </a:prstGeom>
        </p:spPr>
      </p:pic>
      <p:grpSp>
        <p:nvGrpSpPr>
          <p:cNvPr id="15" name="Group 14">
            <a:extLst>
              <a:ext uri="{FF2B5EF4-FFF2-40B4-BE49-F238E27FC236}">
                <a16:creationId xmlns:a16="http://schemas.microsoft.com/office/drawing/2014/main" id="{A7F68D01-4E46-1E47-AF9B-D0EAD4416060}"/>
              </a:ext>
            </a:extLst>
          </p:cNvPr>
          <p:cNvGrpSpPr/>
          <p:nvPr/>
        </p:nvGrpSpPr>
        <p:grpSpPr>
          <a:xfrm>
            <a:off x="3657600" y="971545"/>
            <a:ext cx="5114111" cy="212815"/>
            <a:chOff x="377470" y="1671212"/>
            <a:chExt cx="3508731" cy="138538"/>
          </a:xfrm>
        </p:grpSpPr>
        <p:sp>
          <p:nvSpPr>
            <p:cNvPr id="16" name="TextBox 15">
              <a:extLst>
                <a:ext uri="{FF2B5EF4-FFF2-40B4-BE49-F238E27FC236}">
                  <a16:creationId xmlns:a16="http://schemas.microsoft.com/office/drawing/2014/main" id="{F7BA793C-AF59-754C-812C-AE3FE2217109}"/>
                </a:ext>
              </a:extLst>
            </p:cNvPr>
            <p:cNvSpPr txBox="1"/>
            <p:nvPr/>
          </p:nvSpPr>
          <p:spPr>
            <a:xfrm>
              <a:off x="377471" y="1671212"/>
              <a:ext cx="3508730" cy="105187"/>
            </a:xfrm>
            <a:prstGeom prst="rect">
              <a:avLst/>
            </a:prstGeom>
            <a:noFill/>
          </p:spPr>
          <p:txBody>
            <a:bodyPr wrap="square" lIns="0" tIns="0" rIns="0" bIns="0" rtlCol="0">
              <a:spAutoFit/>
            </a:bodyPr>
            <a:lstStyle/>
            <a:p>
              <a:r>
                <a:rPr lang="en-US" sz="1050" b="1" dirty="0">
                  <a:solidFill>
                    <a:schemeClr val="bg2"/>
                  </a:solidFill>
                </a:rPr>
                <a:t>Long-term targets</a:t>
              </a:r>
            </a:p>
          </p:txBody>
        </p:sp>
        <p:cxnSp>
          <p:nvCxnSpPr>
            <p:cNvPr id="17" name="Straight Connector 16">
              <a:extLst>
                <a:ext uri="{FF2B5EF4-FFF2-40B4-BE49-F238E27FC236}">
                  <a16:creationId xmlns:a16="http://schemas.microsoft.com/office/drawing/2014/main" id="{90A6775F-BD6F-9245-B168-CFB218FF0789}"/>
                </a:ext>
              </a:extLst>
            </p:cNvPr>
            <p:cNvCxnSpPr>
              <a:cxnSpLocks/>
            </p:cNvCxnSpPr>
            <p:nvPr/>
          </p:nvCxnSpPr>
          <p:spPr bwMode="auto">
            <a:xfrm>
              <a:off x="377470" y="1809750"/>
              <a:ext cx="3508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9" name="Picture 18">
            <a:extLst>
              <a:ext uri="{FF2B5EF4-FFF2-40B4-BE49-F238E27FC236}">
                <a16:creationId xmlns:a16="http://schemas.microsoft.com/office/drawing/2014/main" id="{879C0205-5303-CD4A-BADD-3154469487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6614" y="1219766"/>
            <a:ext cx="5068433" cy="3045410"/>
          </a:xfrm>
          <a:prstGeom prst="rect">
            <a:avLst/>
          </a:prstGeom>
        </p:spPr>
      </p:pic>
      <p:cxnSp>
        <p:nvCxnSpPr>
          <p:cNvPr id="13" name="Straight Connector 12">
            <a:extLst>
              <a:ext uri="{FF2B5EF4-FFF2-40B4-BE49-F238E27FC236}">
                <a16:creationId xmlns:a16="http://schemas.microsoft.com/office/drawing/2014/main" id="{B0A68C87-0F86-1D46-9B56-A96B9CA56C18}"/>
              </a:ext>
            </a:extLst>
          </p:cNvPr>
          <p:cNvCxnSpPr>
            <a:cxnSpLocks/>
          </p:cNvCxnSpPr>
          <p:nvPr/>
        </p:nvCxnSpPr>
        <p:spPr bwMode="auto">
          <a:xfrm>
            <a:off x="432898" y="1977737"/>
            <a:ext cx="2575346"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1627EB8-9A7D-6F4B-9151-50AE492CE262}"/>
              </a:ext>
            </a:extLst>
          </p:cNvPr>
          <p:cNvCxnSpPr>
            <a:cxnSpLocks/>
          </p:cNvCxnSpPr>
          <p:nvPr/>
        </p:nvCxnSpPr>
        <p:spPr bwMode="auto">
          <a:xfrm>
            <a:off x="432898" y="2876550"/>
            <a:ext cx="2575346"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8C6355E-F8A8-A345-951B-8DFF5EDEF6C7}"/>
              </a:ext>
            </a:extLst>
          </p:cNvPr>
          <p:cNvCxnSpPr>
            <a:cxnSpLocks/>
          </p:cNvCxnSpPr>
          <p:nvPr/>
        </p:nvCxnSpPr>
        <p:spPr bwMode="auto">
          <a:xfrm>
            <a:off x="432898" y="3638550"/>
            <a:ext cx="2575346"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86543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8EF-5C05-4E13-8CBE-D06902B306E1}"/>
              </a:ext>
            </a:extLst>
          </p:cNvPr>
          <p:cNvSpPr>
            <a:spLocks noGrp="1"/>
          </p:cNvSpPr>
          <p:nvPr>
            <p:ph type="title"/>
          </p:nvPr>
        </p:nvSpPr>
        <p:spPr>
          <a:xfrm>
            <a:off x="381430" y="228600"/>
            <a:ext cx="8381570" cy="390525"/>
          </a:xfrm>
        </p:spPr>
        <p:txBody>
          <a:bodyPr/>
          <a:lstStyle/>
          <a:p>
            <a:r>
              <a:rPr lang="en-GB" dirty="0">
                <a:solidFill>
                  <a:schemeClr val="accent1"/>
                </a:solidFill>
              </a:rPr>
              <a:t>Investment – asset allocation movements</a:t>
            </a:r>
          </a:p>
        </p:txBody>
      </p:sp>
      <p:pic>
        <p:nvPicPr>
          <p:cNvPr id="7" name="Picture 6">
            <a:extLst>
              <a:ext uri="{FF2B5EF4-FFF2-40B4-BE49-F238E27FC236}">
                <a16:creationId xmlns:a16="http://schemas.microsoft.com/office/drawing/2014/main" id="{D9664F18-3D3F-544D-9997-08ACCCF7A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45" y="1809750"/>
            <a:ext cx="3421732" cy="1524000"/>
          </a:xfrm>
          <a:prstGeom prst="rect">
            <a:avLst/>
          </a:prstGeom>
        </p:spPr>
      </p:pic>
      <p:grpSp>
        <p:nvGrpSpPr>
          <p:cNvPr id="8" name="Group 7">
            <a:extLst>
              <a:ext uri="{FF2B5EF4-FFF2-40B4-BE49-F238E27FC236}">
                <a16:creationId xmlns:a16="http://schemas.microsoft.com/office/drawing/2014/main" id="{DD2C8A45-DEBE-F74B-AD8A-6CF52D0DAC0B}"/>
              </a:ext>
            </a:extLst>
          </p:cNvPr>
          <p:cNvGrpSpPr/>
          <p:nvPr/>
        </p:nvGrpSpPr>
        <p:grpSpPr>
          <a:xfrm>
            <a:off x="381000" y="819150"/>
            <a:ext cx="4343399" cy="185319"/>
            <a:chOff x="377470" y="1700630"/>
            <a:chExt cx="3508731" cy="109120"/>
          </a:xfrm>
        </p:grpSpPr>
        <p:sp>
          <p:nvSpPr>
            <p:cNvPr id="9" name="TextBox 8">
              <a:extLst>
                <a:ext uri="{FF2B5EF4-FFF2-40B4-BE49-F238E27FC236}">
                  <a16:creationId xmlns:a16="http://schemas.microsoft.com/office/drawing/2014/main" id="{6A6F1D5E-978D-3840-A245-F0E8F7F97F16}"/>
                </a:ext>
              </a:extLst>
            </p:cNvPr>
            <p:cNvSpPr txBox="1"/>
            <p:nvPr/>
          </p:nvSpPr>
          <p:spPr>
            <a:xfrm>
              <a:off x="377471" y="1700630"/>
              <a:ext cx="3508730" cy="105187"/>
            </a:xfrm>
            <a:prstGeom prst="rect">
              <a:avLst/>
            </a:prstGeom>
            <a:noFill/>
          </p:spPr>
          <p:txBody>
            <a:bodyPr wrap="square" lIns="0" tIns="0" rIns="0" bIns="0" rtlCol="0">
              <a:spAutoFit/>
            </a:bodyPr>
            <a:lstStyle/>
            <a:p>
              <a:r>
                <a:rPr lang="en-US" sz="1050" b="1" dirty="0">
                  <a:solidFill>
                    <a:schemeClr val="bg2"/>
                  </a:solidFill>
                </a:rPr>
                <a:t>Actual investment changes over last 12 months</a:t>
              </a:r>
            </a:p>
          </p:txBody>
        </p:sp>
        <p:cxnSp>
          <p:nvCxnSpPr>
            <p:cNvPr id="10" name="Straight Connector 9">
              <a:extLst>
                <a:ext uri="{FF2B5EF4-FFF2-40B4-BE49-F238E27FC236}">
                  <a16:creationId xmlns:a16="http://schemas.microsoft.com/office/drawing/2014/main" id="{81AC3616-DD7B-8B4F-832B-CB866216568E}"/>
                </a:ext>
              </a:extLst>
            </p:cNvPr>
            <p:cNvCxnSpPr>
              <a:cxnSpLocks/>
            </p:cNvCxnSpPr>
            <p:nvPr/>
          </p:nvCxnSpPr>
          <p:spPr bwMode="auto">
            <a:xfrm>
              <a:off x="377470" y="1809750"/>
              <a:ext cx="3508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5" name="Picture 4">
            <a:extLst>
              <a:ext uri="{FF2B5EF4-FFF2-40B4-BE49-F238E27FC236}">
                <a16:creationId xmlns:a16="http://schemas.microsoft.com/office/drawing/2014/main" id="{30415102-1A8A-1848-9339-665886B955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111" y="1054430"/>
            <a:ext cx="4542289" cy="3440833"/>
          </a:xfrm>
          <a:prstGeom prst="rect">
            <a:avLst/>
          </a:prstGeom>
        </p:spPr>
      </p:pic>
    </p:spTree>
    <p:extLst>
      <p:ext uri="{BB962C8B-B14F-4D97-AF65-F5344CB8AC3E}">
        <p14:creationId xmlns:p14="http://schemas.microsoft.com/office/powerpoint/2010/main" val="175789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8EF-5C05-4E13-8CBE-D06902B306E1}"/>
              </a:ext>
            </a:extLst>
          </p:cNvPr>
          <p:cNvSpPr>
            <a:spLocks noGrp="1"/>
          </p:cNvSpPr>
          <p:nvPr>
            <p:ph type="title"/>
          </p:nvPr>
        </p:nvSpPr>
        <p:spPr/>
        <p:txBody>
          <a:bodyPr/>
          <a:lstStyle/>
          <a:p>
            <a:r>
              <a:rPr lang="en-GB" dirty="0">
                <a:solidFill>
                  <a:schemeClr val="accent1"/>
                </a:solidFill>
              </a:rPr>
              <a:t>Investment – de-risking</a:t>
            </a:r>
          </a:p>
        </p:txBody>
      </p:sp>
      <p:pic>
        <p:nvPicPr>
          <p:cNvPr id="5" name="Picture 4">
            <a:extLst>
              <a:ext uri="{FF2B5EF4-FFF2-40B4-BE49-F238E27FC236}">
                <a16:creationId xmlns:a16="http://schemas.microsoft.com/office/drawing/2014/main" id="{6919F8CA-2EDA-5549-B2B8-739D1BB21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28654"/>
            <a:ext cx="3352800" cy="963727"/>
          </a:xfrm>
          <a:prstGeom prst="rect">
            <a:avLst/>
          </a:prstGeom>
        </p:spPr>
      </p:pic>
      <p:grpSp>
        <p:nvGrpSpPr>
          <p:cNvPr id="7" name="Group 6">
            <a:extLst>
              <a:ext uri="{FF2B5EF4-FFF2-40B4-BE49-F238E27FC236}">
                <a16:creationId xmlns:a16="http://schemas.microsoft.com/office/drawing/2014/main" id="{E069DC34-2503-164E-AD20-F8D3581A50CC}"/>
              </a:ext>
            </a:extLst>
          </p:cNvPr>
          <p:cNvGrpSpPr/>
          <p:nvPr/>
        </p:nvGrpSpPr>
        <p:grpSpPr>
          <a:xfrm>
            <a:off x="4267200" y="971545"/>
            <a:ext cx="4495790" cy="212815"/>
            <a:chOff x="377470" y="1671212"/>
            <a:chExt cx="3508731" cy="138538"/>
          </a:xfrm>
        </p:grpSpPr>
        <p:sp>
          <p:nvSpPr>
            <p:cNvPr id="8" name="TextBox 7">
              <a:extLst>
                <a:ext uri="{FF2B5EF4-FFF2-40B4-BE49-F238E27FC236}">
                  <a16:creationId xmlns:a16="http://schemas.microsoft.com/office/drawing/2014/main" id="{3AA187B9-57BE-6B49-A7EC-E19C88DCC0C7}"/>
                </a:ext>
              </a:extLst>
            </p:cNvPr>
            <p:cNvSpPr txBox="1"/>
            <p:nvPr/>
          </p:nvSpPr>
          <p:spPr>
            <a:xfrm>
              <a:off x="377471" y="1671212"/>
              <a:ext cx="3508730" cy="110196"/>
            </a:xfrm>
            <a:prstGeom prst="rect">
              <a:avLst/>
            </a:prstGeom>
            <a:noFill/>
          </p:spPr>
          <p:txBody>
            <a:bodyPr wrap="square" lIns="0" tIns="0" rIns="0" bIns="0" rtlCol="0">
              <a:spAutoFit/>
            </a:bodyPr>
            <a:lstStyle/>
            <a:p>
              <a:r>
                <a:rPr lang="en-US" sz="1100" b="1" dirty="0">
                  <a:solidFill>
                    <a:schemeClr val="bg2"/>
                  </a:solidFill>
                </a:rPr>
                <a:t>Interest rate hedging ratios</a:t>
              </a:r>
            </a:p>
          </p:txBody>
        </p:sp>
        <p:cxnSp>
          <p:nvCxnSpPr>
            <p:cNvPr id="9" name="Straight Connector 8">
              <a:extLst>
                <a:ext uri="{FF2B5EF4-FFF2-40B4-BE49-F238E27FC236}">
                  <a16:creationId xmlns:a16="http://schemas.microsoft.com/office/drawing/2014/main" id="{B1B3D5DD-2C2B-2A4F-8EFD-6F95E27A4133}"/>
                </a:ext>
              </a:extLst>
            </p:cNvPr>
            <p:cNvCxnSpPr>
              <a:cxnSpLocks/>
            </p:cNvCxnSpPr>
            <p:nvPr/>
          </p:nvCxnSpPr>
          <p:spPr bwMode="auto">
            <a:xfrm>
              <a:off x="377470" y="1809750"/>
              <a:ext cx="3508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3" name="Picture 12">
            <a:extLst>
              <a:ext uri="{FF2B5EF4-FFF2-40B4-BE49-F238E27FC236}">
                <a16:creationId xmlns:a16="http://schemas.microsoft.com/office/drawing/2014/main" id="{449902BC-3C47-6F4C-ABC2-D43A54ED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184360"/>
            <a:ext cx="5010539" cy="3010624"/>
          </a:xfrm>
          <a:prstGeom prst="rect">
            <a:avLst/>
          </a:prstGeom>
        </p:spPr>
      </p:pic>
    </p:spTree>
    <p:extLst>
      <p:ext uri="{BB962C8B-B14F-4D97-AF65-F5344CB8AC3E}">
        <p14:creationId xmlns:p14="http://schemas.microsoft.com/office/powerpoint/2010/main" val="189982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8EF-5C05-4E13-8CBE-D06902B306E1}"/>
              </a:ext>
            </a:extLst>
          </p:cNvPr>
          <p:cNvSpPr>
            <a:spLocks noGrp="1"/>
          </p:cNvSpPr>
          <p:nvPr>
            <p:ph type="title"/>
          </p:nvPr>
        </p:nvSpPr>
        <p:spPr/>
        <p:txBody>
          <a:bodyPr/>
          <a:lstStyle/>
          <a:p>
            <a:r>
              <a:rPr lang="en-GB" dirty="0">
                <a:solidFill>
                  <a:schemeClr val="accent1"/>
                </a:solidFill>
              </a:rPr>
              <a:t>Investment – </a:t>
            </a:r>
            <a:r>
              <a:rPr lang="en-GB" dirty="0" err="1">
                <a:solidFill>
                  <a:schemeClr val="accent1"/>
                </a:solidFill>
              </a:rPr>
              <a:t>illiquids</a:t>
            </a:r>
            <a:endParaRPr lang="en-GB" dirty="0">
              <a:solidFill>
                <a:schemeClr val="accent1"/>
              </a:solidFill>
            </a:endParaRPr>
          </a:p>
        </p:txBody>
      </p:sp>
      <p:grpSp>
        <p:nvGrpSpPr>
          <p:cNvPr id="8" name="Group 7">
            <a:extLst>
              <a:ext uri="{FF2B5EF4-FFF2-40B4-BE49-F238E27FC236}">
                <a16:creationId xmlns:a16="http://schemas.microsoft.com/office/drawing/2014/main" id="{FE1237A9-5DB6-ED40-931F-2144EE72C99B}"/>
              </a:ext>
            </a:extLst>
          </p:cNvPr>
          <p:cNvGrpSpPr/>
          <p:nvPr/>
        </p:nvGrpSpPr>
        <p:grpSpPr>
          <a:xfrm>
            <a:off x="381000" y="971545"/>
            <a:ext cx="7391400" cy="212815"/>
            <a:chOff x="377470" y="1671212"/>
            <a:chExt cx="3999009" cy="138538"/>
          </a:xfrm>
        </p:grpSpPr>
        <p:sp>
          <p:nvSpPr>
            <p:cNvPr id="10" name="TextBox 9">
              <a:extLst>
                <a:ext uri="{FF2B5EF4-FFF2-40B4-BE49-F238E27FC236}">
                  <a16:creationId xmlns:a16="http://schemas.microsoft.com/office/drawing/2014/main" id="{F0A029DF-1638-1D46-B3C3-F565244C3E63}"/>
                </a:ext>
              </a:extLst>
            </p:cNvPr>
            <p:cNvSpPr txBox="1"/>
            <p:nvPr/>
          </p:nvSpPr>
          <p:spPr>
            <a:xfrm>
              <a:off x="377471" y="1671212"/>
              <a:ext cx="3508730" cy="110196"/>
            </a:xfrm>
            <a:prstGeom prst="rect">
              <a:avLst/>
            </a:prstGeom>
            <a:noFill/>
          </p:spPr>
          <p:txBody>
            <a:bodyPr wrap="square" lIns="0" tIns="0" rIns="0" bIns="0" rtlCol="0">
              <a:spAutoFit/>
            </a:bodyPr>
            <a:lstStyle/>
            <a:p>
              <a:r>
                <a:rPr lang="en-US" sz="1100" b="1" dirty="0">
                  <a:solidFill>
                    <a:schemeClr val="bg2"/>
                  </a:solidFill>
                </a:rPr>
                <a:t>Anticipated investments in </a:t>
              </a:r>
              <a:r>
                <a:rPr lang="en-US" sz="1100" b="1" dirty="0" err="1">
                  <a:solidFill>
                    <a:schemeClr val="bg2"/>
                  </a:solidFill>
                </a:rPr>
                <a:t>illiquids</a:t>
              </a:r>
              <a:endParaRPr lang="en-US" sz="1100" b="1" dirty="0">
                <a:solidFill>
                  <a:schemeClr val="bg2"/>
                </a:solidFill>
              </a:endParaRPr>
            </a:p>
          </p:txBody>
        </p:sp>
        <p:cxnSp>
          <p:nvCxnSpPr>
            <p:cNvPr id="11" name="Straight Connector 10">
              <a:extLst>
                <a:ext uri="{FF2B5EF4-FFF2-40B4-BE49-F238E27FC236}">
                  <a16:creationId xmlns:a16="http://schemas.microsoft.com/office/drawing/2014/main" id="{C789C825-862E-244B-882D-896D54A0EBF6}"/>
                </a:ext>
              </a:extLst>
            </p:cNvPr>
            <p:cNvCxnSpPr>
              <a:cxnSpLocks/>
            </p:cNvCxnSpPr>
            <p:nvPr/>
          </p:nvCxnSpPr>
          <p:spPr bwMode="auto">
            <a:xfrm>
              <a:off x="377470" y="1809750"/>
              <a:ext cx="39990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2" name="Picture 11">
            <a:extLst>
              <a:ext uri="{FF2B5EF4-FFF2-40B4-BE49-F238E27FC236}">
                <a16:creationId xmlns:a16="http://schemas.microsoft.com/office/drawing/2014/main" id="{4D3297E0-B083-1F46-BB33-452DAB9875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1276350"/>
            <a:ext cx="7540752" cy="3183030"/>
          </a:xfrm>
          <a:prstGeom prst="rect">
            <a:avLst/>
          </a:prstGeom>
        </p:spPr>
      </p:pic>
    </p:spTree>
    <p:extLst>
      <p:ext uri="{BB962C8B-B14F-4D97-AF65-F5344CB8AC3E}">
        <p14:creationId xmlns:p14="http://schemas.microsoft.com/office/powerpoint/2010/main" val="3691498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3715eaf6c23f6c8489f96a1451b708d4f2b9d72"/>
</p:tagLst>
</file>

<file path=ppt/theme/theme1.xml><?xml version="1.0" encoding="utf-8"?>
<a:theme xmlns:a="http://schemas.openxmlformats.org/drawingml/2006/main" name="Aon-ppt-guide-Screen-16x9_EnglishUK">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4F9E61-2984-4D6F-A143-F437F1B8970D}" vid="{AC95641A-96E6-4B89-88BD-30E344BCE5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ccc25fd69d44a8ea3abe30f9d25915e xmlns="f6ea790f-293c-478a-a9e4-3fbdfaef5fc2">
      <Terms xmlns="http://schemas.microsoft.com/office/infopath/2007/PartnerControls"/>
    </dccc25fd69d44a8ea3abe30f9d25915e>
    <Document_x0020_Owner xmlns="a5006424-e5cf-45b6-8b71-b7abb0a31488">
      <UserInfo>
        <DisplayName>i:0#.w|aonnet\criggall</DisplayName>
        <AccountId>22</AccountId>
        <AccountType/>
      </UserInfo>
    </Document_x0020_Owner>
    <k746716b96d848be829e6c053c4e9d73 xmlns="2b35f960-eb6b-4cfb-a369-1180697826a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191d8617-c26d-4d05-8e4f-87752af2781a</TermId>
        </TermInfo>
      </Terms>
    </k746716b96d848be829e6c053c4e9d73>
    <n4995f8e1bdf48bfb26f6207e34766a0 xmlns="2b35f960-eb6b-4cfb-a369-1180697826ad">
      <Terms xmlns="http://schemas.microsoft.com/office/infopath/2007/PartnerControls">
        <TermInfo xmlns="http://schemas.microsoft.com/office/infopath/2007/PartnerControls">
          <TermName xmlns="http://schemas.microsoft.com/office/infopath/2007/PartnerControls">Aon</TermName>
          <TermId xmlns="http://schemas.microsoft.com/office/infopath/2007/PartnerControls">cdaf2522-40f7-40e1-a9b6-5870c45b8246</TermId>
        </TermInfo>
      </Terms>
    </n4995f8e1bdf48bfb26f6207e34766a0>
    <d5cdfdf2c47a4ef29348c4e88b27adde xmlns="2b35f960-eb6b-4cfb-a369-1180697826ad">
      <Terms xmlns="http://schemas.microsoft.com/office/infopath/2007/PartnerControls">
        <TermInfo xmlns="http://schemas.microsoft.com/office/infopath/2007/PartnerControls">
          <TermName xmlns="http://schemas.microsoft.com/office/infopath/2007/PartnerControls">United Kingdom</TermName>
          <TermId xmlns="http://schemas.microsoft.com/office/infopath/2007/PartnerControls">0498bffa-f33d-44b1-b917-c504da682e02</TermId>
        </TermInfo>
      </Terms>
    </d5cdfdf2c47a4ef29348c4e88b27adde>
    <PublishingStartDate xmlns="http://schemas.microsoft.com/sharepoint/v3" xsi:nil="true"/>
    <TaxCatchAll xmlns="f6ea790f-293c-478a-a9e4-3fbdfaef5fc2">
      <Value>2</Value>
      <Value>10</Value>
      <Value>16</Value>
      <Value>1</Value>
      <Value>3</Value>
    </TaxCatchAll>
    <ContentTypeTaxHTField0 xmlns="2b35f960-eb6b-4cfb-a369-1180697826a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c3d264db-b919-4fc7-b0a0-bb762e9c9d61</TermId>
        </TermInfo>
      </Terms>
    </ContentTypeTaxHTField0>
    <ReferencedPage xmlns="f6ea790f-293c-478a-a9e4-3fbdfaef5fc2">
      <Url xsi:nil="true"/>
      <Description xsi:nil="true"/>
    </ReferencedPage>
    <a7a7b799e10d40a48c9e0023a0b084e9 xmlns="2b35f960-eb6b-4cfb-a369-1180697826ad">
      <Terms xmlns="http://schemas.microsoft.com/office/infopath/2007/PartnerControls"/>
    </a7a7b799e10d40a48c9e0023a0b084e9>
    <MyAonUsageRestrictionTaxHTField0 xmlns="2b35f960-eb6b-4cfb-a369-1180697826ad">
      <Terms xmlns="http://schemas.microsoft.com/office/infopath/2007/PartnerControls">
        <TermInfo xmlns="http://schemas.microsoft.com/office/infopath/2007/PartnerControls">
          <TermName xmlns="http://schemas.microsoft.com/office/infopath/2007/PartnerControls">Aon Internal Use Only</TermName>
          <TermId xmlns="http://schemas.microsoft.com/office/infopath/2007/PartnerControls">2b4f17bf-65b2-4748-a7ed-24ca84f43d9f</TermId>
        </TermInfo>
      </Terms>
    </MyAonUsageRestrictionTaxHTField0>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on Documents" ma:contentTypeID="0x01010052CD3863E04C4DBAB4BA85034A91B8CA0053339CA219C5A042A804FCCF8803C63B" ma:contentTypeVersion="8" ma:contentTypeDescription="Aon Documents Content Type" ma:contentTypeScope="" ma:versionID="69ffb1a84393ae2548c567809ab3fb28">
  <xsd:schema xmlns:xsd="http://www.w3.org/2001/XMLSchema" xmlns:xs="http://www.w3.org/2001/XMLSchema" xmlns:p="http://schemas.microsoft.com/office/2006/metadata/properties" xmlns:ns1="http://schemas.microsoft.com/sharepoint/v3" xmlns:ns2="2b35f960-eb6b-4cfb-a369-1180697826ad" xmlns:ns3="a5006424-e5cf-45b6-8b71-b7abb0a31488" xmlns:ns4="f6ea790f-293c-478a-a9e4-3fbdfaef5fc2" targetNamespace="http://schemas.microsoft.com/office/2006/metadata/properties" ma:root="true" ma:fieldsID="04036d3c7670bd64fa51d7c148d4cacf" ns1:_="" ns2:_="" ns3:_="" ns4:_="">
    <xsd:import namespace="http://schemas.microsoft.com/sharepoint/v3"/>
    <xsd:import namespace="2b35f960-eb6b-4cfb-a369-1180697826ad"/>
    <xsd:import namespace="a5006424-e5cf-45b6-8b71-b7abb0a31488"/>
    <xsd:import namespace="f6ea790f-293c-478a-a9e4-3fbdfaef5fc2"/>
    <xsd:element name="properties">
      <xsd:complexType>
        <xsd:sequence>
          <xsd:element name="documentManagement">
            <xsd:complexType>
              <xsd:all>
                <xsd:element ref="ns1:PublishingStartDate" minOccurs="0"/>
                <xsd:element ref="ns1:PublishingExpirationDate" minOccurs="0"/>
                <xsd:element ref="ns3:Document_x0020_Owner"/>
                <xsd:element ref="ns2:MyAonUsageRestrictionTaxHTField0" minOccurs="0"/>
                <xsd:element ref="ns2:k746716b96d848be829e6c053c4e9d73" minOccurs="0"/>
                <xsd:element ref="ns2:n4995f8e1bdf48bfb26f6207e34766a0" minOccurs="0"/>
                <xsd:element ref="ns2:d5cdfdf2c47a4ef29348c4e88b27adde" minOccurs="0"/>
                <xsd:element ref="ns2:a7a7b799e10d40a48c9e0023a0b084e9" minOccurs="0"/>
                <xsd:element ref="ns2:ContentTypeTaxHTField0" minOccurs="0"/>
                <xsd:element ref="ns4:TaxCatchAll" minOccurs="0"/>
                <xsd:element ref="ns4:dccc25fd69d44a8ea3abe30f9d25915e" minOccurs="0"/>
                <xsd:element ref="ns4:TaxCatchAllLabel" minOccurs="0"/>
                <xsd:element ref="ns4:ReferencedP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5f960-eb6b-4cfb-a369-1180697826ad" elementFormDefault="qualified">
    <xsd:import namespace="http://schemas.microsoft.com/office/2006/documentManagement/types"/>
    <xsd:import namespace="http://schemas.microsoft.com/office/infopath/2007/PartnerControls"/>
    <xsd:element name="MyAonUsageRestrictionTaxHTField0" ma:index="14" ma:taxonomy="true" ma:internalName="MyAonUsageRestrictionTaxHTField0" ma:taxonomyFieldName="Usage_x0020_Restriction" ma:displayName="Usage Restriction" ma:readOnly="false" ma:default="1033;#Aon Internal Use Only|2b4f17bf-65b2-4748-a7ed-24ca84f43d9f" ma:fieldId="{f9b65d2a-07da-4860-adb9-45b634fc0c45}" ma:taxonomyMulti="true" ma:sspId="20793e9c-2811-4dd3-bcf4-f920e5bee99a" ma:termSetId="0c847c27-0ae4-439b-adc3-e6f4b50cfa64" ma:anchorId="00000000-0000-0000-0000-000000000000" ma:open="false" ma:isKeyword="false">
      <xsd:complexType>
        <xsd:sequence>
          <xsd:element ref="pc:Terms" minOccurs="0" maxOccurs="1"/>
        </xsd:sequence>
      </xsd:complexType>
    </xsd:element>
    <xsd:element name="k746716b96d848be829e6c053c4e9d73" ma:index="16" ma:taxonomy="true" ma:internalName="k746716b96d848be829e6c053c4e9d73" ma:taxonomyFieldName="Site_x0020_Language" ma:displayName="Language" ma:readOnly="false" ma:default="1;#English|191d8617-c26d-4d05-8e4f-87752af2781a" ma:fieldId="{4746716b-96d8-48be-829e-6c053c4e9d73}" ma:sspId="20793e9c-2811-4dd3-bcf4-f920e5bee99a" ma:termSetId="14d7a6ed-4903-4aa2-adec-b1f73319c838" ma:anchorId="00000000-0000-0000-0000-000000000000" ma:open="false" ma:isKeyword="false">
      <xsd:complexType>
        <xsd:sequence>
          <xsd:element ref="pc:Terms" minOccurs="0" maxOccurs="1"/>
        </xsd:sequence>
      </xsd:complexType>
    </xsd:element>
    <xsd:element name="n4995f8e1bdf48bfb26f6207e34766a0" ma:index="18" ma:taxonomy="true" ma:internalName="n4995f8e1bdf48bfb26f6207e34766a0" ma:taxonomyFieldName="Publication_x0020_Audience_x0020_Business_x0020_Unit" ma:displayName="Organization" ma:readOnly="false" ma:default="" ma:fieldId="{74995f8e-1bdf-48bf-b26f-6207e34766a0}" ma:taxonomyMulti="true" ma:sspId="20793e9c-2811-4dd3-bcf4-f920e5bee99a" ma:termSetId="46a45dbf-f2c3-479d-a151-b9041fdaa80e" ma:anchorId="00000000-0000-0000-0000-000000000000" ma:open="false" ma:isKeyword="false">
      <xsd:complexType>
        <xsd:sequence>
          <xsd:element ref="pc:Terms" minOccurs="0" maxOccurs="1"/>
        </xsd:sequence>
      </xsd:complexType>
    </xsd:element>
    <xsd:element name="d5cdfdf2c47a4ef29348c4e88b27adde" ma:index="20" ma:taxonomy="true" ma:internalName="d5cdfdf2c47a4ef29348c4e88b27adde" ma:taxonomyFieldName="Publication_x0020_Audience_x0020_Location" ma:displayName="Geography" ma:readOnly="false" ma:default="2;#United Kingdom|0498bffa-f33d-44b1-b917-c504da682e02" ma:fieldId="{d5cdfdf2-c47a-4ef2-9348-c4e88b27adde}" ma:taxonomyMulti="true" ma:sspId="20793e9c-2811-4dd3-bcf4-f920e5bee99a" ma:termSetId="de6f53b4-7806-41ba-901d-79ead58e2622" ma:anchorId="00000000-0000-0000-0000-000000000000" ma:open="false" ma:isKeyword="false">
      <xsd:complexType>
        <xsd:sequence>
          <xsd:element ref="pc:Terms" minOccurs="0" maxOccurs="1"/>
        </xsd:sequence>
      </xsd:complexType>
    </xsd:element>
    <xsd:element name="a7a7b799e10d40a48c9e0023a0b084e9" ma:index="22" nillable="true" ma:taxonomy="true" ma:internalName="a7a7b799e10d40a48c9e0023a0b084e9" ma:taxonomyFieldName="Industry" ma:displayName="Industry" ma:readOnly="false" ma:default="" ma:fieldId="{a7a7b799-e10d-40a4-8c9e-0023a0b084e9}" ma:taxonomyMulti="true" ma:sspId="20793e9c-2811-4dd3-bcf4-f920e5bee99a" ma:termSetId="71242954-25b4-458b-a572-9aaf8e9638ff" ma:anchorId="00000000-0000-0000-0000-000000000000" ma:open="false" ma:isKeyword="false">
      <xsd:complexType>
        <xsd:sequence>
          <xsd:element ref="pc:Terms" minOccurs="0" maxOccurs="1"/>
        </xsd:sequence>
      </xsd:complexType>
    </xsd:element>
    <xsd:element name="ContentTypeTaxHTField0" ma:index="23" ma:taxonomy="true" ma:internalName="ContentTypeTaxHTField0" ma:taxonomyFieldName="Content_x0020_Type" ma:displayName="Content Type" ma:readOnly="false" ma:default="" ma:fieldId="{8c540b47-096f-447a-8cff-fe5a22ecf460}" ma:sspId="20793e9c-2811-4dd3-bcf4-f920e5bee99a" ma:termSetId="634be28b-f43a-49e2-a7c2-5bc2c3949e8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006424-e5cf-45b6-8b71-b7abb0a31488" elementFormDefault="qualified">
    <xsd:import namespace="http://schemas.microsoft.com/office/2006/documentManagement/types"/>
    <xsd:import namespace="http://schemas.microsoft.com/office/infopath/2007/PartnerControls"/>
    <xsd:element name="Document_x0020_Owner" ma:index="6" ma:displayName="Owner" ma:description="Owner" ma:list="UserInfo" ma:SharePointGroup="0" ma:internalName="Document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ea790f-293c-478a-a9e4-3fbdfaef5fc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268a189-21da-4f22-859c-de5205abbc6b}" ma:internalName="TaxCatchAll" ma:showField="CatchAllData" ma:web="f6ea790f-293c-478a-a9e4-3fbdfaef5fc2">
      <xsd:complexType>
        <xsd:complexContent>
          <xsd:extension base="dms:MultiChoiceLookup">
            <xsd:sequence>
              <xsd:element name="Value" type="dms:Lookup" maxOccurs="unbounded" minOccurs="0" nillable="true"/>
            </xsd:sequence>
          </xsd:extension>
        </xsd:complexContent>
      </xsd:complexType>
    </xsd:element>
    <xsd:element name="dccc25fd69d44a8ea3abe30f9d25915e" ma:index="25" nillable="true" ma:taxonomy="true" ma:internalName="dccc25fd69d44a8ea3abe30f9d25915e" ma:taxonomyFieldName="Methodology" ma:displayName="Methodology" ma:fieldId="{dccc25fd-69d4-4a8e-a3ab-e30f9d25915e}" ma:taxonomyMulti="true" ma:sspId="20793e9c-2811-4dd3-bcf4-f920e5bee99a" ma:termSetId="c36fb8eb-566c-4de4-8205-304e2a5a1293"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e268a189-21da-4f22-859c-de5205abbc6b}" ma:internalName="TaxCatchAllLabel" ma:readOnly="true" ma:showField="CatchAllDataLabel" ma:web="f6ea790f-293c-478a-a9e4-3fbdfaef5fc2">
      <xsd:complexType>
        <xsd:complexContent>
          <xsd:extension base="dms:MultiChoiceLookup">
            <xsd:sequence>
              <xsd:element name="Value" type="dms:Lookup" maxOccurs="unbounded" minOccurs="0" nillable="true"/>
            </xsd:sequence>
          </xsd:extension>
        </xsd:complexContent>
      </xsd:complexType>
    </xsd:element>
    <xsd:element name="ReferencedPage" ma:index="28" nillable="true" ma:displayName="Referenced Page" ma:internalName="ReferencedP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axOccurs="1" ma:index="0" ma:displayName="Title"/>
        <xsd:element ref="dc:subject" minOccurs="0" maxOccurs="1"/>
        <xsd:element ref="dc:description" maxOccurs="1" ma:index="2"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7494B-09BD-4BFC-AFCC-51C73732330D}">
  <ds:schemaRefs>
    <ds:schemaRef ds:uri="http://purl.org/dc/dcmitype/"/>
    <ds:schemaRef ds:uri="http://www.w3.org/XML/1998/namespace"/>
    <ds:schemaRef ds:uri="http://purl.org/dc/elements/1.1/"/>
    <ds:schemaRef ds:uri="f6ea790f-293c-478a-a9e4-3fbdfaef5fc2"/>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
    <ds:schemaRef ds:uri="a5006424-e5cf-45b6-8b71-b7abb0a31488"/>
    <ds:schemaRef ds:uri="2b35f960-eb6b-4cfb-a369-1180697826ad"/>
    <ds:schemaRef ds:uri="http://schemas.microsoft.com/office/2006/metadata/properties"/>
  </ds:schemaRefs>
</ds:datastoreItem>
</file>

<file path=customXml/itemProps2.xml><?xml version="1.0" encoding="utf-8"?>
<ds:datastoreItem xmlns:ds="http://schemas.openxmlformats.org/officeDocument/2006/customXml" ds:itemID="{CB5B8061-BA03-487B-BAEB-827CDEA207D9}">
  <ds:schemaRefs>
    <ds:schemaRef ds:uri="http://schemas.microsoft.com/sharepoint/v3/contenttype/forms"/>
  </ds:schemaRefs>
</ds:datastoreItem>
</file>

<file path=customXml/itemProps3.xml><?xml version="1.0" encoding="utf-8"?>
<ds:datastoreItem xmlns:ds="http://schemas.openxmlformats.org/officeDocument/2006/customXml" ds:itemID="{648830B3-CCFD-4048-9F5C-D1FF1724D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35f960-eb6b-4cfb-a369-1180697826ad"/>
    <ds:schemaRef ds:uri="a5006424-e5cf-45b6-8b71-b7abb0a31488"/>
    <ds:schemaRef ds:uri="f6ea790f-293c-478a-a9e4-3fbdfaef5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11713</TotalTime>
  <Words>330</Words>
  <Application>Microsoft Office PowerPoint</Application>
  <PresentationFormat>On-screen Show (16:9)</PresentationFormat>
  <Paragraphs>93</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Stone Sans II ITC Std</vt:lpstr>
      <vt:lpstr>Stone Sans II ITC Std Semibold</vt:lpstr>
      <vt:lpstr>Wingdings</vt:lpstr>
      <vt:lpstr>Aon-ppt-guide-Screen-16x9_EnglishUK</vt:lpstr>
      <vt:lpstr>Global Pension Risk Survey 2019 UK Results</vt:lpstr>
      <vt:lpstr>Your speakers</vt:lpstr>
      <vt:lpstr>Agenda </vt:lpstr>
      <vt:lpstr>Introduction – respondents to the UK survey</vt:lpstr>
      <vt:lpstr>Rapidly maturing schemes – a key theme</vt:lpstr>
      <vt:lpstr>Long-term targets</vt:lpstr>
      <vt:lpstr>Investment – asset allocation movements</vt:lpstr>
      <vt:lpstr>Investment – de-risking</vt:lpstr>
      <vt:lpstr>Investment – illiquids</vt:lpstr>
      <vt:lpstr>Investment – polling question</vt:lpstr>
      <vt:lpstr>Managing benefits…</vt:lpstr>
      <vt:lpstr>…and risks</vt:lpstr>
      <vt:lpstr>Cyber risk</vt:lpstr>
      <vt:lpstr>GMP equalisation</vt:lpstr>
      <vt:lpstr>GMP polling question</vt:lpstr>
      <vt:lpstr>Questions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screen 16x9</dc:title>
  <dc:creator>AON</dc:creator>
  <dc:description>PowerPoint template widescreen</dc:description>
  <cp:lastModifiedBy>Sara Lane</cp:lastModifiedBy>
  <cp:revision>121</cp:revision>
  <dcterms:created xsi:type="dcterms:W3CDTF">2015-04-03T19:26:44Z</dcterms:created>
  <dcterms:modified xsi:type="dcterms:W3CDTF">2020-07-08T08:12:10Z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Language">
    <vt:lpwstr>1;#English|191d8617-c26d-4d05-8e4f-87752af2781a</vt:lpwstr>
  </property>
  <property fmtid="{D5CDD505-2E9C-101B-9397-08002B2CF9AE}" pid="3" name="Publication Audience Location">
    <vt:lpwstr>2;#United Kingdom|0498bffa-f33d-44b1-b917-c504da682e02</vt:lpwstr>
  </property>
  <property fmtid="{D5CDD505-2E9C-101B-9397-08002B2CF9AE}" pid="4" name="ContentTypeId">
    <vt:lpwstr>0x01010052CD3863E04C4DBAB4BA85034A91B8CA0053339CA219C5A042A804FCCF8803C63B</vt:lpwstr>
  </property>
  <property fmtid="{D5CDD505-2E9C-101B-9397-08002B2CF9AE}" pid="5" name="Publication Audience Business Unit">
    <vt:lpwstr>3;#Aon|cdaf2522-40f7-40e1-a9b6-5870c45b8246</vt:lpwstr>
  </property>
  <property fmtid="{D5CDD505-2E9C-101B-9397-08002B2CF9AE}" pid="6" name="Industry">
    <vt:lpwstr/>
  </property>
  <property fmtid="{D5CDD505-2E9C-101B-9397-08002B2CF9AE}" pid="7" name="Methodology">
    <vt:lpwstr/>
  </property>
  <property fmtid="{D5CDD505-2E9C-101B-9397-08002B2CF9AE}" pid="8" name="Usage Restriction">
    <vt:lpwstr>10;#Aon Internal Use Only|2b4f17bf-65b2-4748-a7ed-24ca84f43d9f</vt:lpwstr>
  </property>
  <property fmtid="{D5CDD505-2E9C-101B-9397-08002B2CF9AE}" pid="9" name="Content Type">
    <vt:lpwstr>16;#Templates|c3d264db-b919-4fc7-b0a0-bb762e9c9d61</vt:lpwstr>
  </property>
  <property fmtid="{D5CDD505-2E9C-101B-9397-08002B2CF9AE}" pid="10" name="AON">
    <vt:lpwstr>-1</vt:lpwstr>
  </property>
  <property fmtid="{D5CDD505-2E9C-101B-9397-08002B2CF9AE}" pid="11" name="Rebrand">
    <vt:lpwstr>-1</vt:lpwstr>
  </property>
  <property fmtid="{D5CDD505-2E9C-101B-9397-08002B2CF9AE}" pid="12" name="NewDoc">
    <vt:lpwstr>0</vt:lpwstr>
  </property>
  <property fmtid="{D5CDD505-2E9C-101B-9397-08002B2CF9AE}" pid="13" name="CompanyID">
    <vt:lpwstr>1</vt:lpwstr>
  </property>
  <property fmtid="{D5CDD505-2E9C-101B-9397-08002B2CF9AE}" pid="14" name="PreparedBy">
    <vt:lpwstr/>
  </property>
  <property fmtid="{D5CDD505-2E9C-101B-9397-08002B2CF9AE}" pid="15" name="UsePreparedByName">
    <vt:lpwstr>0</vt:lpwstr>
  </property>
  <property fmtid="{D5CDD505-2E9C-101B-9397-08002B2CF9AE}" pid="16" name="MarketID">
    <vt:lpwstr>3</vt:lpwstr>
  </property>
  <property fmtid="{D5CDD505-2E9C-101B-9397-08002B2CF9AE}" pid="17" name="Market">
    <vt:lpwstr>Retirement &amp; Investment</vt:lpwstr>
  </property>
  <property fmtid="{D5CDD505-2E9C-101B-9397-08002B2CF9AE}" pid="18" name="PracticeGroupID">
    <vt:lpwstr>33</vt:lpwstr>
  </property>
  <property fmtid="{D5CDD505-2E9C-101B-9397-08002B2CF9AE}" pid="19" name="PracticeGroup">
    <vt:lpwstr/>
  </property>
  <property fmtid="{D5CDD505-2E9C-101B-9397-08002B2CF9AE}" pid="20" name="Date">
    <vt:lpwstr>19 August 2019</vt:lpwstr>
  </property>
  <property fmtid="{D5CDD505-2E9C-101B-9397-08002B2CF9AE}" pid="21" name="IncludeDate">
    <vt:lpwstr>-1</vt:lpwstr>
  </property>
  <property fmtid="{D5CDD505-2E9C-101B-9397-08002B2CF9AE}" pid="22" name="Client">
    <vt:lpwstr/>
  </property>
  <property fmtid="{D5CDD505-2E9C-101B-9397-08002B2CF9AE}" pid="23" name="Logo">
    <vt:lpwstr>Red</vt:lpwstr>
  </property>
  <property fmtid="{D5CDD505-2E9C-101B-9397-08002B2CF9AE}" pid="24" name="PropCon">
    <vt:lpwstr>0</vt:lpwstr>
  </property>
  <property fmtid="{D5CDD505-2E9C-101B-9397-08002B2CF9AE}" pid="25" name="Consulting">
    <vt:lpwstr>0</vt:lpwstr>
  </property>
  <property fmtid="{D5CDD505-2E9C-101B-9397-08002B2CF9AE}" pid="26" name="InvestmentDisclaimer">
    <vt:lpwstr>0</vt:lpwstr>
  </property>
  <property fmtid="{D5CDD505-2E9C-101B-9397-08002B2CF9AE}" pid="27" name="TAS">
    <vt:lpwstr>0</vt:lpwstr>
  </property>
</Properties>
</file>